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58" y="-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02.06.2019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8022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02.06.2019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0052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02.06.2019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836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02.06.2019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4420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02.06.2019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519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02.06.2019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108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02.06.2019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1964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02.06.2019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726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02.06.2019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419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02.06.2019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546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02.06.2019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8039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E3D3E-1083-46CD-9ACB-0B2953D3AF63}" type="datetimeFigureOut">
              <a:rPr lang="de-DE" smtClean="0"/>
              <a:t>02.06.2019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269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eb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30AAD0"/>
                </a:solidFill>
                <a:latin typeface="+mn-lt"/>
              </a:rPr>
              <a:t>Question of the day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38809" y="2310774"/>
            <a:ext cx="6933439" cy="3550472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4500" b="1" dirty="0"/>
          </a:p>
          <a:p>
            <a:pPr marL="0" indent="0">
              <a:buNone/>
            </a:pPr>
            <a:r>
              <a:rPr lang="en-US" sz="7300" b="1" dirty="0">
                <a:solidFill>
                  <a:srgbClr val="1D5AA3"/>
                </a:solidFill>
              </a:rPr>
              <a:t>With every breath we exhale water. </a:t>
            </a:r>
          </a:p>
          <a:p>
            <a:pPr marL="0" indent="0">
              <a:buNone/>
            </a:pPr>
            <a:r>
              <a:rPr lang="en-US" sz="7300" b="1" dirty="0">
                <a:solidFill>
                  <a:srgbClr val="1D5AA3"/>
                </a:solidFill>
              </a:rPr>
              <a:t>How much is this per day?</a:t>
            </a:r>
            <a:endParaRPr lang="de-DE" sz="7300" b="1" dirty="0">
              <a:solidFill>
                <a:srgbClr val="1D5AA3"/>
              </a:solidFill>
            </a:endParaRPr>
          </a:p>
          <a:p>
            <a:pPr marL="0" lvl="0" indent="0">
              <a:buNone/>
            </a:pPr>
            <a:endParaRPr lang="de-AT" dirty="0"/>
          </a:p>
          <a:p>
            <a:pPr marL="0" lvl="0" indent="0">
              <a:buNone/>
            </a:pPr>
            <a:r>
              <a:rPr lang="de-AT" sz="4400" dirty="0"/>
              <a:t>a. 400 ml</a:t>
            </a:r>
          </a:p>
          <a:p>
            <a:pPr marL="0" indent="0">
              <a:buNone/>
            </a:pPr>
            <a:r>
              <a:rPr lang="de-AT" sz="4400" dirty="0"/>
              <a:t>b. 250 ml</a:t>
            </a:r>
          </a:p>
          <a:p>
            <a:pPr marL="0" indent="0">
              <a:buNone/>
            </a:pPr>
            <a:r>
              <a:rPr lang="de-AT" sz="4400" dirty="0"/>
              <a:t>c. 80 ml</a:t>
            </a:r>
            <a:endParaRPr lang="de-DE" sz="4400" dirty="0"/>
          </a:p>
          <a:p>
            <a:pPr marL="0" indent="0">
              <a:buNone/>
            </a:pPr>
            <a:endParaRPr lang="de-DE" dirty="0"/>
          </a:p>
          <a:p>
            <a:pPr marL="0" lvl="0" indent="0">
              <a:buNone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402" y="3282272"/>
            <a:ext cx="2109469" cy="274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982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5B1B9DF-CC6B-4CD5-8632-A2A8E4DD7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809" y="1217825"/>
            <a:ext cx="7518981" cy="4647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sz="4000" b="1" dirty="0">
                <a:solidFill>
                  <a:srgbClr val="1D5AA3"/>
                </a:solidFill>
              </a:rPr>
              <a:t>			</a:t>
            </a:r>
            <a:r>
              <a:rPr lang="de-DE" altLang="de-DE" sz="4000" b="1" dirty="0" err="1">
                <a:solidFill>
                  <a:srgbClr val="1D5AA3"/>
                </a:solidFill>
              </a:rPr>
              <a:t>Correct</a:t>
            </a:r>
            <a:r>
              <a:rPr lang="de-DE" altLang="de-DE" sz="4000" b="1" dirty="0">
                <a:solidFill>
                  <a:srgbClr val="1D5AA3"/>
                </a:solidFill>
              </a:rPr>
              <a:t> </a:t>
            </a:r>
            <a:r>
              <a:rPr lang="de-DE" altLang="de-DE" sz="4000" b="1" dirty="0" err="1">
                <a:solidFill>
                  <a:srgbClr val="1D5AA3"/>
                </a:solidFill>
              </a:rPr>
              <a:t>answer</a:t>
            </a:r>
            <a:r>
              <a:rPr lang="de-DE" altLang="de-DE" sz="4000" b="1" dirty="0">
                <a:solidFill>
                  <a:srgbClr val="1D5AA3"/>
                </a:solidFill>
              </a:rPr>
              <a:t>: 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altLang="de-DE" sz="4000" b="1" dirty="0">
              <a:solidFill>
                <a:srgbClr val="1D5AA3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Every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day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humans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lose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around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400 ml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of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water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only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by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breathing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That's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about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2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glasses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of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water</a:t>
            </a:r>
            <a:r>
              <a:rPr lang="de-DE" altLang="de-DE" sz="2400" dirty="0"/>
              <a:t> per </a:t>
            </a:r>
            <a:r>
              <a:rPr lang="de-DE" altLang="de-DE" sz="2400" dirty="0" err="1"/>
              <a:t>day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!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altLang="de-DE" sz="24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How</a:t>
            </a:r>
            <a:r>
              <a:rPr kumimoji="0" lang="de-DE" altLang="de-DE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can</a:t>
            </a:r>
            <a:r>
              <a:rPr kumimoji="0" lang="de-DE" altLang="de-DE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this</a:t>
            </a:r>
            <a:r>
              <a:rPr kumimoji="0" lang="de-DE" altLang="de-DE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happen?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There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is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water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vapor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in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your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warm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breath</a:t>
            </a:r>
            <a:r>
              <a:rPr lang="de-DE" altLang="de-DE" dirty="0"/>
              <a:t>,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usually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invisible.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But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if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you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are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on a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cold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surface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- e.g. </a:t>
            </a:r>
            <a:r>
              <a:rPr lang="de-DE" altLang="de-DE" dirty="0" err="1"/>
              <a:t>w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indow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or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mirror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–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dirty="0" err="1"/>
              <a:t>b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reathes</a:t>
            </a:r>
            <a:r>
              <a:rPr lang="de-DE" altLang="de-DE" dirty="0"/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condenses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and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you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can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see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the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water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altLang="de-DE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People do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about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20,000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breaths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per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day</a:t>
            </a:r>
            <a:r>
              <a:rPr lang="de-DE" altLang="de-DE" dirty="0"/>
              <a:t> 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and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with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each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exhalation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we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blow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off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water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In total,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that's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almost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half a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liter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of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water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day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2794255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30AAD0"/>
                </a:solidFill>
                <a:latin typeface="+mn-lt"/>
              </a:rPr>
              <a:t>Question of the day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38809" y="2310774"/>
            <a:ext cx="6933439" cy="3550472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4500" b="1" dirty="0"/>
          </a:p>
          <a:p>
            <a:pPr marL="0" indent="0">
              <a:buNone/>
            </a:pPr>
            <a:r>
              <a:rPr lang="en-US" sz="7300" b="1" dirty="0">
                <a:solidFill>
                  <a:srgbClr val="1D5AA3"/>
                </a:solidFill>
              </a:rPr>
              <a:t>Water content of the body</a:t>
            </a:r>
          </a:p>
          <a:p>
            <a:pPr marL="0" indent="0">
              <a:buNone/>
            </a:pPr>
            <a:r>
              <a:rPr lang="en-US" sz="7300" b="1" dirty="0">
                <a:solidFill>
                  <a:srgbClr val="1D5AA3"/>
                </a:solidFill>
              </a:rPr>
              <a:t>How much is it (percentage)?</a:t>
            </a:r>
            <a:endParaRPr lang="de-DE" sz="7300" b="1" dirty="0">
              <a:solidFill>
                <a:srgbClr val="1D5AA3"/>
              </a:solidFill>
            </a:endParaRPr>
          </a:p>
          <a:p>
            <a:pPr marL="0" lvl="0" indent="0">
              <a:buNone/>
            </a:pPr>
            <a:endParaRPr lang="de-AT" dirty="0"/>
          </a:p>
          <a:p>
            <a:pPr marL="0" lvl="0" indent="0">
              <a:buNone/>
            </a:pPr>
            <a:r>
              <a:rPr lang="de-AT" sz="4400" dirty="0"/>
              <a:t>a. 50 % </a:t>
            </a:r>
          </a:p>
          <a:p>
            <a:pPr marL="0" lvl="0" indent="0">
              <a:buNone/>
            </a:pPr>
            <a:r>
              <a:rPr lang="de-AT" sz="4400" dirty="0"/>
              <a:t>b. 66 % </a:t>
            </a:r>
          </a:p>
          <a:p>
            <a:pPr marL="0" lvl="0" indent="0">
              <a:buNone/>
            </a:pPr>
            <a:r>
              <a:rPr lang="de-AT" sz="4400" dirty="0"/>
              <a:t>c. 85 %</a:t>
            </a:r>
          </a:p>
          <a:p>
            <a:pPr marL="0" indent="0">
              <a:buNone/>
            </a:pPr>
            <a:endParaRPr lang="de-DE" dirty="0"/>
          </a:p>
          <a:p>
            <a:pPr marL="0" lvl="0" indent="0">
              <a:buNone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926509"/>
            <a:ext cx="1756480" cy="228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795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98E85C11-CAF4-461F-9272-589568386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809" y="2530481"/>
            <a:ext cx="8454815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Around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60-66%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of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our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body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is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water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water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is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distributed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throughout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our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body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All </a:t>
            </a:r>
            <a:r>
              <a:rPr kumimoji="0" lang="de-DE" altLang="de-DE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life</a:t>
            </a:r>
            <a:r>
              <a:rPr kumimoji="0" lang="de-DE" altLang="de-DE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processes</a:t>
            </a:r>
            <a:r>
              <a:rPr kumimoji="0" lang="de-DE" altLang="de-DE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require</a:t>
            </a:r>
            <a:r>
              <a:rPr kumimoji="0" lang="de-DE" altLang="de-DE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water</a:t>
            </a:r>
            <a:r>
              <a:rPr kumimoji="0" lang="de-DE" altLang="de-DE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For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example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we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need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it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as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means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of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solubilization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and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transportation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to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regulate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body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temperature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and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eliminate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harmful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substances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Your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body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needs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water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every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day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!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We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lose 2-3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liters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of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water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every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day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-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through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sweating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breathing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and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urine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We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have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to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resume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this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amount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About 1.5 - 2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liters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of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drinks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and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about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700 ml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of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solid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food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(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which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also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contains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water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). 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416864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4000" b="1" dirty="0" err="1">
                <a:solidFill>
                  <a:srgbClr val="1D5AA3"/>
                </a:solidFill>
              </a:rPr>
              <a:t>Correct</a:t>
            </a:r>
            <a:r>
              <a:rPr lang="de-DE" altLang="de-DE" sz="4000" b="1" dirty="0">
                <a:solidFill>
                  <a:srgbClr val="1D5AA3"/>
                </a:solidFill>
              </a:rPr>
              <a:t> </a:t>
            </a:r>
            <a:r>
              <a:rPr lang="de-DE" altLang="de-DE" sz="4000" b="1" dirty="0" err="1">
                <a:solidFill>
                  <a:srgbClr val="1D5AA3"/>
                </a:solidFill>
              </a:rPr>
              <a:t>answer</a:t>
            </a:r>
            <a:r>
              <a:rPr lang="de-DE" altLang="de-DE" sz="4000" b="1" dirty="0">
                <a:solidFill>
                  <a:srgbClr val="1D5AA3"/>
                </a:solidFill>
              </a:rPr>
              <a:t>: b 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1852773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30AAD0"/>
                </a:solidFill>
                <a:latin typeface="+mn-lt"/>
              </a:rPr>
              <a:t>Question of the day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3550472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4500" b="1" dirty="0"/>
          </a:p>
          <a:p>
            <a:pPr marL="0" indent="0">
              <a:buNone/>
            </a:pPr>
            <a:r>
              <a:rPr lang="en-US" sz="7300" b="1" dirty="0">
                <a:solidFill>
                  <a:srgbClr val="1D5AA3"/>
                </a:solidFill>
              </a:rPr>
              <a:t>A drink with ice cubes refreshes best in the summer.</a:t>
            </a:r>
          </a:p>
          <a:p>
            <a:pPr marL="0" indent="0">
              <a:buNone/>
            </a:pPr>
            <a:endParaRPr lang="en-US" sz="7300" b="1" dirty="0">
              <a:solidFill>
                <a:srgbClr val="1D5AA3"/>
              </a:solidFill>
            </a:endParaRPr>
          </a:p>
          <a:p>
            <a:pPr marL="0" lvl="0" indent="0">
              <a:buNone/>
            </a:pPr>
            <a:endParaRPr lang="de-AT" dirty="0"/>
          </a:p>
          <a:p>
            <a:pPr marL="0" lvl="0" indent="0">
              <a:buNone/>
            </a:pPr>
            <a:r>
              <a:rPr lang="de-DE" sz="4400" b="1" dirty="0"/>
              <a:t>Right?</a:t>
            </a:r>
          </a:p>
          <a:p>
            <a:pPr marL="0" indent="0">
              <a:buNone/>
            </a:pPr>
            <a:endParaRPr lang="de-DE" dirty="0"/>
          </a:p>
          <a:p>
            <a:pPr marL="0" lvl="0" indent="0">
              <a:buNone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402" y="3282272"/>
            <a:ext cx="2109469" cy="274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991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43305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4000" b="1" dirty="0" err="1">
                <a:solidFill>
                  <a:srgbClr val="1D5AA3"/>
                </a:solidFill>
              </a:rPr>
              <a:t>Correct</a:t>
            </a:r>
            <a:r>
              <a:rPr lang="de-DE" altLang="de-DE" sz="4000" b="1" dirty="0">
                <a:solidFill>
                  <a:srgbClr val="1D5AA3"/>
                </a:solidFill>
              </a:rPr>
              <a:t> </a:t>
            </a:r>
            <a:r>
              <a:rPr lang="de-DE" altLang="de-DE" sz="4000" b="1" dirty="0" err="1">
                <a:solidFill>
                  <a:srgbClr val="1D5AA3"/>
                </a:solidFill>
              </a:rPr>
              <a:t>answer</a:t>
            </a:r>
            <a:r>
              <a:rPr lang="de-DE" altLang="de-DE" sz="4000" b="1" dirty="0">
                <a:solidFill>
                  <a:srgbClr val="1D5AA3"/>
                </a:solidFill>
              </a:rPr>
              <a:t>: </a:t>
            </a:r>
            <a:r>
              <a:rPr lang="de-DE" altLang="de-DE" sz="4000" b="1" dirty="0" err="1">
                <a:solidFill>
                  <a:srgbClr val="1D5AA3"/>
                </a:solidFill>
              </a:rPr>
              <a:t>no</a:t>
            </a:r>
            <a:r>
              <a:rPr lang="de-DE" altLang="de-DE" sz="4000" b="1" dirty="0">
                <a:solidFill>
                  <a:srgbClr val="1D5AA3"/>
                </a:solidFill>
              </a:rPr>
              <a:t> </a:t>
            </a:r>
            <a:endParaRPr lang="de-DE" sz="4000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38809" y="2706384"/>
            <a:ext cx="777748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Explanation: The body has to heat up the ice-cold drink to body temperature. He needs energy for that.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Therefore, in hot countries warm tea </a:t>
            </a:r>
          </a:p>
          <a:p>
            <a:r>
              <a:rPr lang="en-US" dirty="0"/>
              <a:t>is drunk as a refreshment.</a:t>
            </a:r>
          </a:p>
          <a:p>
            <a:endParaRPr lang="en-US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B95BF99-B4A2-41EA-BD36-4F32698A1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65" y="3814379"/>
            <a:ext cx="3909390" cy="26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954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30AAD0"/>
                </a:solidFill>
                <a:latin typeface="+mn-lt"/>
              </a:rPr>
              <a:t>Question of the day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38809" y="2137945"/>
            <a:ext cx="6696878" cy="355047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4500" b="1" dirty="0"/>
          </a:p>
          <a:p>
            <a:pPr marL="0" indent="0">
              <a:buNone/>
            </a:pPr>
            <a:r>
              <a:rPr lang="en-US" sz="7300" b="1" dirty="0">
                <a:solidFill>
                  <a:srgbClr val="1D5AA3"/>
                </a:solidFill>
              </a:rPr>
              <a:t>Drinking water helps you learning?</a:t>
            </a:r>
            <a:endParaRPr lang="de-DE" sz="7300" b="1" dirty="0">
              <a:solidFill>
                <a:srgbClr val="1D5AA3"/>
              </a:solidFill>
            </a:endParaRPr>
          </a:p>
          <a:p>
            <a:pPr marL="0" lvl="0" indent="0">
              <a:buNone/>
            </a:pPr>
            <a:endParaRPr lang="de-AT" dirty="0"/>
          </a:p>
          <a:p>
            <a:pPr marL="0" lvl="0" indent="0">
              <a:buNone/>
            </a:pPr>
            <a:r>
              <a:rPr lang="de-DE" dirty="0" err="1"/>
              <a:t>Correct</a:t>
            </a:r>
            <a:r>
              <a:rPr lang="de-DE" dirty="0"/>
              <a:t>?</a:t>
            </a:r>
          </a:p>
          <a:p>
            <a:pPr marL="0" indent="0">
              <a:buNone/>
            </a:pPr>
            <a:endParaRPr lang="de-DE" dirty="0"/>
          </a:p>
          <a:p>
            <a:pPr marL="0" lvl="0" indent="0">
              <a:buNone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531" y="3496750"/>
            <a:ext cx="2109469" cy="274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536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44802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4000" b="1" dirty="0" err="1">
                <a:solidFill>
                  <a:srgbClr val="1D5AA3"/>
                </a:solidFill>
              </a:rPr>
              <a:t>Correct</a:t>
            </a:r>
            <a:r>
              <a:rPr lang="de-DE" altLang="de-DE" sz="4000" b="1" dirty="0">
                <a:solidFill>
                  <a:srgbClr val="1D5AA3"/>
                </a:solidFill>
              </a:rPr>
              <a:t> </a:t>
            </a:r>
            <a:r>
              <a:rPr lang="de-DE" altLang="de-DE" sz="4000" b="1" dirty="0" err="1">
                <a:solidFill>
                  <a:srgbClr val="1D5AA3"/>
                </a:solidFill>
              </a:rPr>
              <a:t>answer</a:t>
            </a:r>
            <a:r>
              <a:rPr lang="de-DE" altLang="de-DE" sz="4000" b="1" dirty="0">
                <a:solidFill>
                  <a:srgbClr val="1D5AA3"/>
                </a:solidFill>
              </a:rPr>
              <a:t>: </a:t>
            </a:r>
            <a:r>
              <a:rPr lang="de-DE" altLang="de-DE" sz="4000" b="1" dirty="0" err="1">
                <a:solidFill>
                  <a:srgbClr val="1D5AA3"/>
                </a:solidFill>
              </a:rPr>
              <a:t>yes</a:t>
            </a:r>
            <a:r>
              <a:rPr lang="de-DE" altLang="de-DE" sz="4000" b="1" dirty="0">
                <a:solidFill>
                  <a:srgbClr val="1D5AA3"/>
                </a:solidFill>
              </a:rPr>
              <a:t> </a:t>
            </a:r>
            <a:endParaRPr lang="de-DE" sz="4000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38809" y="2310774"/>
            <a:ext cx="777748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Tests show that school achievement improves when students drink enough water.</a:t>
            </a:r>
          </a:p>
          <a:p>
            <a:r>
              <a:rPr lang="en-US" sz="2400" dirty="0"/>
              <a:t>With only 2% loss of water, our ability to think and concentrate already falls by 20%.</a:t>
            </a:r>
          </a:p>
          <a:p>
            <a:endParaRPr lang="en-US" sz="2400" dirty="0"/>
          </a:p>
          <a:p>
            <a:r>
              <a:rPr lang="en-US" b="1" dirty="0"/>
              <a:t>Why?</a:t>
            </a:r>
          </a:p>
          <a:p>
            <a:r>
              <a:rPr lang="en-US" dirty="0"/>
              <a:t>If we drink too little, our blood becomes thicker</a:t>
            </a:r>
          </a:p>
          <a:p>
            <a:r>
              <a:rPr lang="en-US" dirty="0"/>
              <a:t>and flows more slowly through the body.</a:t>
            </a:r>
          </a:p>
          <a:p>
            <a:r>
              <a:rPr lang="en-US" dirty="0"/>
              <a:t>As a result, oxygen and nutrients slow down</a:t>
            </a:r>
          </a:p>
          <a:p>
            <a:r>
              <a:rPr lang="en-US" dirty="0"/>
              <a:t>into the brain. We are tired, inattentive, the short-term</a:t>
            </a:r>
          </a:p>
          <a:p>
            <a:r>
              <a:rPr lang="en-US" dirty="0"/>
              <a:t>memory is deteriorating - even if we do not</a:t>
            </a:r>
          </a:p>
          <a:p>
            <a:r>
              <a:rPr lang="en-US" dirty="0"/>
              <a:t>immediately notice it. </a:t>
            </a:r>
          </a:p>
          <a:p>
            <a:r>
              <a:rPr lang="en-US" dirty="0"/>
              <a:t>Even the day after the </a:t>
            </a:r>
            <a:r>
              <a:rPr lang="en-US" dirty="0" err="1"/>
              <a:t>watershortage</a:t>
            </a:r>
            <a:r>
              <a:rPr lang="en-US" dirty="0"/>
              <a:t> our mental performance is reduced.</a:t>
            </a:r>
          </a:p>
          <a:p>
            <a:endParaRPr lang="en-US" sz="2400" dirty="0"/>
          </a:p>
          <a:p>
            <a:endParaRPr lang="en-US" dirty="0"/>
          </a:p>
        </p:txBody>
      </p:sp>
      <p:pic>
        <p:nvPicPr>
          <p:cNvPr id="6" name="Grafik 5" descr="Gorilla">
            <a:extLst>
              <a:ext uri="{FF2B5EF4-FFF2-40B4-BE49-F238E27FC236}">
                <a16:creationId xmlns:a16="http://schemas.microsoft.com/office/drawing/2014/main" id="{EE80F437-9385-4E63-A463-D7FD98BBEAB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895" y="3935896"/>
            <a:ext cx="2621296" cy="1675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735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Question of the day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355047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en-US" sz="17600" b="1" dirty="0">
                <a:solidFill>
                  <a:srgbClr val="1D5AA3"/>
                </a:solidFill>
              </a:rPr>
              <a:t>How much water do living organisms need?</a:t>
            </a:r>
          </a:p>
          <a:p>
            <a:pPr marL="0" lvl="0" indent="0">
              <a:buNone/>
            </a:pPr>
            <a:endParaRPr lang="en-US" sz="7300" dirty="0"/>
          </a:p>
          <a:p>
            <a:pPr marL="0" lvl="0" indent="0">
              <a:buNone/>
            </a:pPr>
            <a:r>
              <a:rPr lang="en-US" sz="9600" dirty="0"/>
              <a:t>A person needs 2-3 liters of water a day. How much water does a cow drink each day?</a:t>
            </a:r>
          </a:p>
          <a:p>
            <a:pPr marL="0" lvl="0" indent="0">
              <a:buNone/>
            </a:pPr>
            <a:endParaRPr lang="en-US" sz="7300" b="1" dirty="0">
              <a:solidFill>
                <a:srgbClr val="1D5AA3"/>
              </a:solidFill>
            </a:endParaRPr>
          </a:p>
          <a:p>
            <a:pPr marL="0" lvl="0" indent="0">
              <a:buNone/>
            </a:pPr>
            <a:r>
              <a:rPr lang="en-US" sz="7200" b="1" dirty="0"/>
              <a:t>a. 10 liters</a:t>
            </a:r>
          </a:p>
          <a:p>
            <a:pPr marL="0" lvl="0" indent="0">
              <a:buNone/>
            </a:pPr>
            <a:r>
              <a:rPr lang="en-US" sz="7200" b="1" dirty="0"/>
              <a:t>b. 60 liters</a:t>
            </a:r>
          </a:p>
          <a:p>
            <a:pPr marL="0" lvl="0" indent="0">
              <a:buNone/>
            </a:pPr>
            <a:r>
              <a:rPr lang="en-US" sz="7200" b="1" dirty="0"/>
              <a:t>c. 150 liters.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828" y="2310774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pic>
        <p:nvPicPr>
          <p:cNvPr id="8" name="Grafik 7" descr="brown and white cattle standing at open field">
            <a:extLst>
              <a:ext uri="{FF2B5EF4-FFF2-40B4-BE49-F238E27FC236}">
                <a16:creationId xmlns:a16="http://schemas.microsoft.com/office/drawing/2014/main" id="{6182A326-17B9-47AC-AA70-15C8233CCE6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904" y="4507097"/>
            <a:ext cx="3396615" cy="22675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8557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39939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Correct</a:t>
            </a:r>
            <a:r>
              <a:rPr kumimoji="0" lang="de-DE" alt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altLang="de-DE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answer</a:t>
            </a:r>
            <a:r>
              <a:rPr kumimoji="0" lang="de-DE" alt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c 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38809" y="2560610"/>
            <a:ext cx="777748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A cow needs up to 150 liters of water on warm days.</a:t>
            </a:r>
          </a:p>
          <a:p>
            <a:pPr lvl="0"/>
            <a:endParaRPr lang="en-US" sz="2400" dirty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</a:rPr>
              <a:t>All livings consist to a large extent of water.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People and animals die of thirst, plants wither if they do not get water. They all need water.</a:t>
            </a:r>
          </a:p>
          <a:p>
            <a:pPr lvl="0"/>
            <a:endParaRPr lang="en-US" sz="2400" dirty="0">
              <a:solidFill>
                <a:prstClr val="black"/>
              </a:solidFill>
            </a:endParaRPr>
          </a:p>
          <a:p>
            <a:pPr lvl="0"/>
            <a:r>
              <a:rPr lang="en-US" sz="2400" dirty="0">
                <a:solidFill>
                  <a:prstClr val="black"/>
                </a:solidFill>
              </a:rPr>
              <a:t>• </a:t>
            </a:r>
            <a:r>
              <a:rPr lang="en-US" dirty="0">
                <a:solidFill>
                  <a:prstClr val="black"/>
                </a:solidFill>
              </a:rPr>
              <a:t>A </a:t>
            </a:r>
            <a:r>
              <a:rPr lang="en-US" b="1" dirty="0">
                <a:solidFill>
                  <a:prstClr val="black"/>
                </a:solidFill>
              </a:rPr>
              <a:t>big tree </a:t>
            </a:r>
            <a:r>
              <a:rPr lang="en-US" dirty="0">
                <a:solidFill>
                  <a:prstClr val="black"/>
                </a:solidFill>
              </a:rPr>
              <a:t>needs </a:t>
            </a:r>
            <a:r>
              <a:rPr lang="en-US" b="1" dirty="0">
                <a:solidFill>
                  <a:prstClr val="black"/>
                </a:solidFill>
              </a:rPr>
              <a:t>500 - 1,000 liters </a:t>
            </a:r>
            <a:r>
              <a:rPr lang="en-US" dirty="0">
                <a:solidFill>
                  <a:prstClr val="black"/>
                </a:solidFill>
              </a:rPr>
              <a:t>of water on a warm summer day.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• A </a:t>
            </a:r>
            <a:r>
              <a:rPr lang="en-US" b="1" dirty="0">
                <a:solidFill>
                  <a:prstClr val="black"/>
                </a:solidFill>
              </a:rPr>
              <a:t>human</a:t>
            </a:r>
            <a:r>
              <a:rPr lang="en-US" dirty="0">
                <a:solidFill>
                  <a:prstClr val="black"/>
                </a:solidFill>
              </a:rPr>
              <a:t> needs to drink about </a:t>
            </a:r>
            <a:r>
              <a:rPr lang="en-US" b="1" dirty="0">
                <a:solidFill>
                  <a:prstClr val="black"/>
                </a:solidFill>
              </a:rPr>
              <a:t>2 liters </a:t>
            </a:r>
            <a:r>
              <a:rPr lang="en-US" dirty="0">
                <a:solidFill>
                  <a:prstClr val="black"/>
                </a:solidFill>
              </a:rPr>
              <a:t>of water a day.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• A </a:t>
            </a:r>
            <a:r>
              <a:rPr lang="en-US" b="1" dirty="0">
                <a:solidFill>
                  <a:prstClr val="black"/>
                </a:solidFill>
              </a:rPr>
              <a:t>cat</a:t>
            </a:r>
            <a:r>
              <a:rPr lang="en-US" dirty="0">
                <a:solidFill>
                  <a:prstClr val="black"/>
                </a:solidFill>
              </a:rPr>
              <a:t> needs about </a:t>
            </a:r>
            <a:r>
              <a:rPr lang="en-US" b="1" dirty="0">
                <a:solidFill>
                  <a:prstClr val="black"/>
                </a:solidFill>
              </a:rPr>
              <a:t>200 ml </a:t>
            </a:r>
            <a:r>
              <a:rPr lang="en-US" dirty="0">
                <a:solidFill>
                  <a:prstClr val="black"/>
                </a:solidFill>
              </a:rPr>
              <a:t>of water a day.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• A </a:t>
            </a:r>
            <a:r>
              <a:rPr lang="en-US" b="1" dirty="0">
                <a:solidFill>
                  <a:prstClr val="black"/>
                </a:solidFill>
              </a:rPr>
              <a:t>bird</a:t>
            </a:r>
            <a:r>
              <a:rPr lang="en-US" dirty="0">
                <a:solidFill>
                  <a:prstClr val="black"/>
                </a:solidFill>
              </a:rPr>
              <a:t> or a </a:t>
            </a:r>
            <a:r>
              <a:rPr lang="en-US" b="1" dirty="0">
                <a:solidFill>
                  <a:prstClr val="black"/>
                </a:solidFill>
              </a:rPr>
              <a:t>mouse</a:t>
            </a:r>
            <a:r>
              <a:rPr lang="en-US" dirty="0">
                <a:solidFill>
                  <a:prstClr val="black"/>
                </a:solidFill>
              </a:rPr>
              <a:t> only needs a </a:t>
            </a:r>
            <a:r>
              <a:rPr lang="en-US" b="1" dirty="0">
                <a:solidFill>
                  <a:prstClr val="black"/>
                </a:solidFill>
              </a:rPr>
              <a:t>few milliliters </a:t>
            </a:r>
            <a:r>
              <a:rPr lang="en-US" dirty="0">
                <a:solidFill>
                  <a:prstClr val="black"/>
                </a:solidFill>
              </a:rPr>
              <a:t>a day, a few drops.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2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Question of the day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3550472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7600" b="1" i="0" u="none" strike="noStrike" kern="1200" cap="none" spc="0" normalizeH="0" baseline="0" noProof="0" dirty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old is our water?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Thousands of years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Millions of years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98" y="3869152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87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40548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Correct</a:t>
            </a:r>
            <a:r>
              <a:rPr kumimoji="0" lang="de-DE" alt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altLang="de-DE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answer</a:t>
            </a:r>
            <a:r>
              <a:rPr kumimoji="0" lang="de-DE" alt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b 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38809" y="2560610"/>
            <a:ext cx="8446165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Every water molecule on earth or in your body is many millions of years old. The dinosaurs have already bathed in the same water we drink.</a:t>
            </a:r>
          </a:p>
          <a:p>
            <a:pPr lvl="0"/>
            <a:endParaRPr lang="en-US" sz="2400" dirty="0">
              <a:solidFill>
                <a:prstClr val="black"/>
              </a:solidFill>
            </a:endParaRPr>
          </a:p>
          <a:p>
            <a:pPr lvl="0"/>
            <a:r>
              <a:rPr lang="en-US" b="1" dirty="0">
                <a:solidFill>
                  <a:prstClr val="black"/>
                </a:solidFill>
              </a:rPr>
              <a:t>Our water is in the eternal cycle: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The amount of water on earth remains the same. Nothing disappears, none comes to it.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The heat of the sun evaporates water from the seas and lakes.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Water vapor rises, cools and forms clouds.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As rain or snow, water falls down to earth and seeps into the ground.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As a source, it comes out of the ground again and becomes a brook.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The stream flows into a river that ends in a lake or a sea.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Here the cycle starts again.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327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Question of the day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355047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en-US" sz="17600" b="1" dirty="0">
                <a:solidFill>
                  <a:srgbClr val="1D5AA3"/>
                </a:solidFill>
              </a:rPr>
              <a:t>Water is extraterrestrial, it comes from outer space.</a:t>
            </a:r>
          </a:p>
          <a:p>
            <a:pPr marL="0" lvl="0" indent="0">
              <a:buNone/>
            </a:pPr>
            <a:endParaRPr lang="en-US" sz="17600" b="1" dirty="0">
              <a:solidFill>
                <a:srgbClr val="1D5AA3"/>
              </a:solidFill>
            </a:endParaRPr>
          </a:p>
          <a:p>
            <a:pPr marL="0" lvl="0" indent="0">
              <a:buNone/>
            </a:pPr>
            <a:r>
              <a:rPr lang="en-US" sz="7200" b="1" dirty="0">
                <a:solidFill>
                  <a:prstClr val="black"/>
                </a:solidFill>
                <a:latin typeface="Calibri" panose="020F0502020204030204"/>
              </a:rPr>
              <a:t>Is that correct?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98" y="3869152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869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44802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Correct</a:t>
            </a:r>
            <a:r>
              <a:rPr kumimoji="0" lang="de-DE" alt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altLang="de-DE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answer</a:t>
            </a:r>
            <a:r>
              <a:rPr kumimoji="0" lang="de-DE" alt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de-DE" altLang="de-DE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  <a:r>
              <a:rPr kumimoji="0" lang="de-DE" alt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38809" y="2560610"/>
            <a:ext cx="8446165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Water probably came to Earth from space through asteroids.</a:t>
            </a:r>
          </a:p>
          <a:p>
            <a:pPr lvl="0"/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</a:rPr>
              <a:t>Where exactly these asteroids came from, which should have brought the water to the earth, is not known yet...</a:t>
            </a: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b="1" dirty="0">
                <a:solidFill>
                  <a:prstClr val="black"/>
                </a:solidFill>
              </a:rPr>
              <a:t>Fact is: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The earth is two-thirds covered with water and it is the only planet in our solar system where there is liquid water.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This water is the basis for life on earth.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8461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Question of the day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355047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en-US" sz="17600" b="1" dirty="0">
                <a:solidFill>
                  <a:srgbClr val="1D5AA3"/>
                </a:solidFill>
              </a:rPr>
              <a:t>Those who drink less do not sweat so much.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76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that correct?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98" y="3869152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447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43305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Correct</a:t>
            </a:r>
            <a:r>
              <a:rPr kumimoji="0" lang="de-DE" alt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altLang="de-DE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answer</a:t>
            </a:r>
            <a:r>
              <a:rPr kumimoji="0" lang="de-DE" alt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de-DE" altLang="de-DE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  <a:r>
              <a:rPr kumimoji="0" lang="de-DE" alt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38809" y="2333685"/>
            <a:ext cx="844616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The body sweats when it gets too warm. </a:t>
            </a:r>
          </a:p>
          <a:p>
            <a:pPr lvl="0"/>
            <a:r>
              <a:rPr lang="en-US" sz="2400" dirty="0">
                <a:solidFill>
                  <a:prstClr val="black"/>
                </a:solidFill>
              </a:rPr>
              <a:t>No matter how much we drank.</a:t>
            </a:r>
          </a:p>
          <a:p>
            <a:pPr lvl="0"/>
            <a:r>
              <a:rPr lang="en-US" sz="2400" b="1" dirty="0">
                <a:solidFill>
                  <a:prstClr val="black"/>
                </a:solidFill>
              </a:rPr>
              <a:t>Sweating is our </a:t>
            </a:r>
            <a:r>
              <a:rPr lang="en-US" sz="2400" dirty="0">
                <a:solidFill>
                  <a:prstClr val="black"/>
                </a:solidFill>
              </a:rPr>
              <a:t>"</a:t>
            </a:r>
            <a:r>
              <a:rPr lang="en-US" sz="2400" b="1" dirty="0">
                <a:solidFill>
                  <a:prstClr val="black"/>
                </a:solidFill>
              </a:rPr>
              <a:t>air conditioning</a:t>
            </a:r>
            <a:r>
              <a:rPr lang="en-US" sz="2400" dirty="0">
                <a:solidFill>
                  <a:prstClr val="black"/>
                </a:solidFill>
              </a:rPr>
              <a:t>": When you sweat water comes out of your skin. This water cools your skin, because it creates evaporation cold.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/>
            <a:r>
              <a:rPr lang="en-US" b="1" dirty="0">
                <a:solidFill>
                  <a:prstClr val="black"/>
                </a:solidFill>
              </a:rPr>
              <a:t>Investigation of soldiers with a long desert march: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1st group was allowed to drink when and as much as they wanted.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2nd group was allowed to drink only after the march.</a:t>
            </a: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</a:rPr>
              <a:t>The soldiers of the 1st group sweated 5.2 liters of water.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The soldiers of group 2 sweated 4.7 l of water (almost the same amount), but they were less efficient, more tired and duller.</a:t>
            </a:r>
          </a:p>
          <a:p>
            <a:pPr lvl="0"/>
            <a:r>
              <a:rPr lang="en-US" sz="900" dirty="0">
                <a:solidFill>
                  <a:prstClr val="black"/>
                </a:solidFill>
              </a:rPr>
              <a:t>Adolf 1947, Associates, Physiology of man in the desert, New York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2734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Question of the day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355047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en-US" sz="17600" b="1" dirty="0">
                <a:solidFill>
                  <a:srgbClr val="1D5AA3"/>
                </a:solidFill>
              </a:rPr>
              <a:t>How many calories does water have?</a:t>
            </a:r>
            <a:endParaRPr kumimoji="0" lang="en-US" sz="176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76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it-IT" sz="7200" b="1" dirty="0">
                <a:solidFill>
                  <a:prstClr val="black"/>
                </a:solidFill>
              </a:rPr>
              <a:t>a.	0 kcal per </a:t>
            </a:r>
            <a:r>
              <a:rPr lang="it-IT" sz="7200" b="1" dirty="0" err="1">
                <a:solidFill>
                  <a:prstClr val="black"/>
                </a:solidFill>
              </a:rPr>
              <a:t>liter</a:t>
            </a:r>
            <a:endParaRPr lang="it-IT" sz="7200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it-IT" sz="7200" b="1" dirty="0">
                <a:solidFill>
                  <a:prstClr val="black"/>
                </a:solidFill>
              </a:rPr>
              <a:t>b.	100 kcal per </a:t>
            </a:r>
            <a:r>
              <a:rPr lang="it-IT" sz="7200" b="1" dirty="0" err="1">
                <a:solidFill>
                  <a:prstClr val="black"/>
                </a:solidFill>
              </a:rPr>
              <a:t>liter</a:t>
            </a:r>
            <a:endParaRPr lang="it-IT" sz="7200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it-IT" sz="7200" b="1" dirty="0">
                <a:solidFill>
                  <a:prstClr val="black"/>
                </a:solidFill>
              </a:rPr>
              <a:t>c.	400 kcal per </a:t>
            </a:r>
            <a:r>
              <a:rPr lang="it-IT" sz="7200" b="1" dirty="0" err="1">
                <a:solidFill>
                  <a:prstClr val="black"/>
                </a:solidFill>
              </a:rPr>
              <a:t>liter</a:t>
            </a:r>
            <a:r>
              <a:rPr lang="it-IT" sz="7200" b="1" dirty="0">
                <a:solidFill>
                  <a:prstClr val="black"/>
                </a:solidFill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98" y="3869152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878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49814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Correct</a:t>
            </a:r>
            <a:r>
              <a:rPr kumimoji="0" lang="de-DE" alt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altLang="de-DE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answer</a:t>
            </a:r>
            <a:r>
              <a:rPr kumimoji="0" lang="de-DE" alt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0 kcal 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697835" y="3429000"/>
            <a:ext cx="844616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Zero calories, zero fat and zero sugar.</a:t>
            </a:r>
          </a:p>
          <a:p>
            <a:pPr lvl="0"/>
            <a:r>
              <a:rPr lang="en-US" sz="2400" b="1" dirty="0">
                <a:solidFill>
                  <a:prstClr val="black"/>
                </a:solidFill>
              </a:rPr>
              <a:t>Water is the lowest calorie soft drink</a:t>
            </a:r>
            <a:r>
              <a:rPr lang="en-US" sz="2400" dirty="0">
                <a:solidFill>
                  <a:prstClr val="black"/>
                </a:solidFill>
              </a:rPr>
              <a:t>.</a:t>
            </a:r>
          </a:p>
          <a:p>
            <a:pPr lvl="0"/>
            <a:endParaRPr lang="en-US" sz="2400" dirty="0">
              <a:solidFill>
                <a:prstClr val="black"/>
              </a:solidFill>
            </a:endParaRPr>
          </a:p>
          <a:p>
            <a:pPr lvl="0"/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356787D-2931-443E-8F07-C93D6899C3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646" y="2288340"/>
            <a:ext cx="2681232" cy="402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984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Question of the day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355047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en-US" sz="17600" b="1" dirty="0">
                <a:solidFill>
                  <a:srgbClr val="1D5AA3"/>
                </a:solidFill>
              </a:rPr>
              <a:t>Do sweetened drinks make you overweight?</a:t>
            </a:r>
            <a:endParaRPr kumimoji="0" lang="en-US" sz="176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76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143000" marR="0" lvl="0" indent="-1143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AutoNum type="alphaLcPeriod"/>
              <a:tabLst/>
              <a:defRPr/>
            </a:pPr>
            <a:r>
              <a:rPr kumimoji="0" lang="it-IT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  <a:p>
            <a:pPr marL="1143000" marR="0" lvl="0" indent="-1143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AutoNum type="alphaLcPeriod"/>
              <a:tabLst/>
              <a:defRPr/>
            </a:pPr>
            <a:r>
              <a:rPr lang="it-IT" sz="7200" b="1" dirty="0">
                <a:solidFill>
                  <a:prstClr val="black"/>
                </a:solidFill>
                <a:latin typeface="Calibri" panose="020F0502020204030204"/>
              </a:rPr>
              <a:t>No</a:t>
            </a:r>
          </a:p>
          <a:p>
            <a:pPr marL="1143000" marR="0" lvl="0" indent="-1143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AutoNum type="alphaLcPeriod"/>
              <a:tabLst/>
              <a:defRPr/>
            </a:pPr>
            <a:endParaRPr kumimoji="0" lang="it-IT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98" y="3869152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096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43648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Correct</a:t>
            </a:r>
            <a:r>
              <a:rPr kumimoji="0" lang="de-DE" alt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altLang="de-DE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answer</a:t>
            </a:r>
            <a:r>
              <a:rPr kumimoji="0" lang="de-DE" alt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de-DE" altLang="de-DE" sz="4000" b="1" dirty="0" err="1">
                <a:solidFill>
                  <a:srgbClr val="1D5AA3"/>
                </a:solidFill>
                <a:latin typeface="Calibri" panose="020F0502020204030204"/>
              </a:rPr>
              <a:t>yes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499700" y="2526954"/>
            <a:ext cx="8446165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Those who consume sweetened drinks regularly have a higher risk of being overweight..</a:t>
            </a:r>
          </a:p>
          <a:p>
            <a:pPr lvl="0"/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/>
            <a:r>
              <a:rPr lang="en-US" b="1" dirty="0">
                <a:solidFill>
                  <a:prstClr val="black"/>
                </a:solidFill>
              </a:rPr>
              <a:t>Why?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Highly sweetened drinks deliver a lot of calories because of the high sugar content. A bottle of soda (500 ml) brings it to approx. 200 kcal. As many calories as 4 apples.</a:t>
            </a: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b="1" dirty="0">
                <a:solidFill>
                  <a:prstClr val="black"/>
                </a:solidFill>
              </a:rPr>
              <a:t>Think about it: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How fed are you when you eat 4 apples at once? Probably pretty full.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How fed are you when you drink a bottle of soda? Presumably you can still have something to eat.</a:t>
            </a: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</a:rPr>
              <a:t>Calories in liquid form hardly saturate. As a result, we overeat and ingest too many calories. </a:t>
            </a:r>
            <a:r>
              <a:rPr lang="en-US" b="1" dirty="0">
                <a:solidFill>
                  <a:prstClr val="black"/>
                </a:solidFill>
              </a:rPr>
              <a:t>Evolution simply did not prepare us for the consumption of soft drinks!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8227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Question of the day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3550472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en-US" sz="17600" b="1" dirty="0" err="1">
                <a:solidFill>
                  <a:srgbClr val="1D5AA3"/>
                </a:solidFill>
              </a:rPr>
              <a:t>Energydrinks</a:t>
            </a:r>
            <a:r>
              <a:rPr lang="en-US" sz="17600" b="1" dirty="0">
                <a:solidFill>
                  <a:srgbClr val="1D5AA3"/>
                </a:solidFill>
              </a:rPr>
              <a:t> keep you awake.</a:t>
            </a:r>
          </a:p>
          <a:p>
            <a:pPr marL="0" lvl="0" indent="0">
              <a:buNone/>
            </a:pPr>
            <a:endParaRPr kumimoji="0" lang="en-US" sz="176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it-IT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True?</a:t>
            </a:r>
          </a:p>
          <a:p>
            <a:pPr marL="1143000" marR="0" lvl="0" indent="-1143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AutoNum type="alphaLcPeriod"/>
              <a:tabLst/>
              <a:defRPr/>
            </a:pPr>
            <a:endParaRPr kumimoji="0" lang="it-IT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98" y="3869152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823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42151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Correct</a:t>
            </a:r>
            <a:r>
              <a:rPr kumimoji="0" lang="de-DE" alt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altLang="de-DE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answer</a:t>
            </a:r>
            <a:r>
              <a:rPr kumimoji="0" lang="de-DE" alt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de-DE" altLang="de-DE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499700" y="2526954"/>
            <a:ext cx="8446165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Energy drinks only make you feel good for a short time.</a:t>
            </a:r>
          </a:p>
          <a:p>
            <a:pPr lvl="0"/>
            <a:endParaRPr lang="en-US" sz="2400" dirty="0">
              <a:solidFill>
                <a:prstClr val="black"/>
              </a:solidFill>
            </a:endParaRPr>
          </a:p>
          <a:p>
            <a:pPr lvl="0"/>
            <a:r>
              <a:rPr lang="en-US" b="1" dirty="0">
                <a:solidFill>
                  <a:prstClr val="black"/>
                </a:solidFill>
              </a:rPr>
              <a:t>Test with driving simulator </a:t>
            </a:r>
            <a:r>
              <a:rPr lang="en-US" dirty="0">
                <a:solidFill>
                  <a:prstClr val="black"/>
                </a:solidFill>
              </a:rPr>
              <a:t>- Comparison of energy drink, coffee and break: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Scientists gave people in the evening drinks with different caffeine and sugar content (coffee, energy drink, water). Then the testers had to drive for 6 hours in a driving simulator. After 2 hours there was a 30 minute break.</a:t>
            </a: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b="1" dirty="0">
                <a:solidFill>
                  <a:prstClr val="black"/>
                </a:solidFill>
              </a:rPr>
              <a:t>Result: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Drivers who had caffeine were more alert, keeping the track better.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When the caffeine was combined with sugar (energy drink), the drivers quickly got tired again. The more sugar added, the faster the fatigue!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After the break the riders were as fit as at the beginning of the test!</a:t>
            </a: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b="1" dirty="0">
                <a:solidFill>
                  <a:srgbClr val="0070C0"/>
                </a:solidFill>
              </a:rPr>
              <a:t>Best is taking breaks and drinking water. Worst of all: energy drinks!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5023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1215</Words>
  <Application>Microsoft Office PowerPoint</Application>
  <PresentationFormat>Bildschirmpräsentation (4:3)</PresentationFormat>
  <Paragraphs>216</Paragraphs>
  <Slides>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RZ</dc:creator>
  <cp:lastModifiedBy>RZ</cp:lastModifiedBy>
  <cp:revision>9</cp:revision>
  <dcterms:created xsi:type="dcterms:W3CDTF">2019-06-02T20:00:02Z</dcterms:created>
  <dcterms:modified xsi:type="dcterms:W3CDTF">2019-06-02T20:54:04Z</dcterms:modified>
</cp:coreProperties>
</file>