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-40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90802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23005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6836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56442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8851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3410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10196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672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9414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7154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87803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3D3E-1083-46CD-9ACB-0B2953D3AF63}" type="datetimeFigureOut">
              <a:rPr lang="de-DE" smtClean="0"/>
              <a:pPr/>
              <a:t>22.07.2020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92269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sl-SI" sz="6500" b="1" dirty="0" smtClean="0">
                <a:solidFill>
                  <a:srgbClr val="1D5AA3"/>
                </a:solidFill>
              </a:rPr>
              <a:t>Z vsakim izdihom izdihamo vodo. Koliko vode je to na dan</a:t>
            </a:r>
            <a:r>
              <a:rPr lang="en-US" sz="6500" b="1" dirty="0" smtClean="0">
                <a:solidFill>
                  <a:srgbClr val="1D5AA3"/>
                </a:solidFill>
              </a:rPr>
              <a:t>?</a:t>
            </a:r>
            <a:endParaRPr lang="de-DE" sz="65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de-AT" sz="4400" dirty="0"/>
              <a:t>a. 400 ml</a:t>
            </a:r>
          </a:p>
          <a:p>
            <a:pPr marL="0" indent="0">
              <a:buNone/>
            </a:pPr>
            <a:r>
              <a:rPr lang="de-AT" sz="4400" dirty="0"/>
              <a:t>b. 250 ml</a:t>
            </a:r>
          </a:p>
          <a:p>
            <a:pPr marL="0" indent="0">
              <a:buNone/>
            </a:pPr>
            <a:r>
              <a:rPr lang="de-AT" sz="4400" dirty="0"/>
              <a:t>c. 80 ml</a:t>
            </a:r>
            <a:endParaRPr lang="de-DE" sz="4400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8098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5B1B9DF-CC6B-4CD5-8632-A2A8E4DD7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9" y="1356324"/>
            <a:ext cx="7615226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4000" b="1" dirty="0">
                <a:solidFill>
                  <a:srgbClr val="1D5AA3"/>
                </a:solidFill>
              </a:rPr>
              <a:t>			</a:t>
            </a:r>
            <a:r>
              <a:rPr lang="sl-SI" altLang="de-DE" sz="4000" b="1" dirty="0" smtClean="0">
                <a:solidFill>
                  <a:srgbClr val="1D5AA3"/>
                </a:solidFill>
              </a:rPr>
              <a:t>Pravilni odgovor: a</a:t>
            </a:r>
            <a:endParaRPr lang="de-DE" altLang="de-DE" sz="4000" b="1" dirty="0">
              <a:solidFill>
                <a:srgbClr val="1D5AA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4000" b="1" dirty="0">
              <a:solidFill>
                <a:srgbClr val="1D5AA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Vsak dan samo z dihanjem izgubimo</a:t>
            </a:r>
            <a:r>
              <a:rPr kumimoji="0" lang="sl-SI" altLang="de-D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400 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ml </a:t>
            </a:r>
            <a:r>
              <a:rPr kumimoji="0" lang="sl-SI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vode.</a:t>
            </a: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To je 2 kozarca po 2 </a:t>
            </a:r>
            <a:r>
              <a:rPr kumimoji="0" lang="sl-SI" altLang="de-D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dcl</a:t>
            </a:r>
            <a:r>
              <a:rPr kumimoji="0" lang="sl-SI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na dan! </a:t>
            </a:r>
            <a:endParaRPr kumimoji="0" lang="de-DE" alt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de-DE" b="1" dirty="0" smtClean="0"/>
              <a:t>Kako je to mogoče? </a:t>
            </a:r>
            <a:r>
              <a:rPr kumimoji="0" lang="de-DE" alt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de-DE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 našem izdihu je vodna para, ki je običajno ne vidimo. 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de-DE" dirty="0" smtClean="0"/>
              <a:t>Če pa dahnemo v hladno površino, kot je npr.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okno ali  ogledalo, se</a:t>
            </a:r>
            <a:r>
              <a:rPr kumimoji="0" lang="sl-SI" alt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para iz diha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kondenzira in jo lahko vidimo.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Ljudje naredimo približno 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20,000 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vdihov na dan in z vsakim izdihamo vodo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de-DE" dirty="0" smtClean="0"/>
              <a:t>S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kupno je to skoraj pol litra vode dnevno! 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Slika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942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sl-SI" sz="6400" b="1" dirty="0" smtClean="0">
                <a:solidFill>
                  <a:srgbClr val="1D5AA3"/>
                </a:solidFill>
              </a:rPr>
              <a:t>V</a:t>
            </a:r>
            <a:r>
              <a:rPr lang="sl-SI" sz="6400" b="1" dirty="0" smtClean="0">
                <a:solidFill>
                  <a:srgbClr val="1D5AA3"/>
                </a:solidFill>
              </a:rPr>
              <a:t>sebnost vode v telesu</a:t>
            </a:r>
            <a:endParaRPr lang="en-US" sz="64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r>
              <a:rPr lang="sl-SI" sz="6400" b="1" dirty="0" smtClean="0">
                <a:solidFill>
                  <a:srgbClr val="1D5AA3"/>
                </a:solidFill>
              </a:rPr>
              <a:t>Koliko znaša </a:t>
            </a:r>
            <a:r>
              <a:rPr lang="en-US" sz="6400" b="1" dirty="0" smtClean="0">
                <a:solidFill>
                  <a:srgbClr val="1D5AA3"/>
                </a:solidFill>
              </a:rPr>
              <a:t>(</a:t>
            </a:r>
            <a:r>
              <a:rPr lang="sl-SI" sz="6400" b="1" dirty="0" smtClean="0">
                <a:solidFill>
                  <a:srgbClr val="1D5AA3"/>
                </a:solidFill>
              </a:rPr>
              <a:t>v odstotkih)</a:t>
            </a:r>
            <a:r>
              <a:rPr lang="en-US" sz="6400" b="1" dirty="0" smtClean="0">
                <a:solidFill>
                  <a:srgbClr val="1D5AA3"/>
                </a:solidFill>
              </a:rPr>
              <a:t>?</a:t>
            </a:r>
            <a:endParaRPr lang="de-DE" sz="6400" b="1" dirty="0" smtClean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 smtClean="0"/>
          </a:p>
          <a:p>
            <a:pPr marL="0" lvl="0" indent="0">
              <a:buNone/>
            </a:pPr>
            <a:r>
              <a:rPr lang="de-AT" sz="4400" dirty="0" smtClean="0"/>
              <a:t>a. 50 % </a:t>
            </a:r>
          </a:p>
          <a:p>
            <a:pPr marL="0" lvl="0" indent="0">
              <a:buNone/>
            </a:pPr>
            <a:r>
              <a:rPr lang="de-AT" sz="4400" dirty="0" smtClean="0"/>
              <a:t>b</a:t>
            </a:r>
            <a:r>
              <a:rPr lang="de-AT" sz="4400" dirty="0"/>
              <a:t>. 66 % </a:t>
            </a:r>
          </a:p>
          <a:p>
            <a:pPr marL="0" lvl="0" indent="0">
              <a:buNone/>
            </a:pPr>
            <a:r>
              <a:rPr lang="de-AT" sz="4400" dirty="0"/>
              <a:t>c. 85 %</a:t>
            </a:r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26509"/>
            <a:ext cx="1756480" cy="228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5779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98E85C11-CAF4-461F-9272-589568386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9" y="2391982"/>
            <a:ext cx="810927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Približno </a:t>
            </a: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60-</a:t>
            </a:r>
            <a:r>
              <a:rPr kumimoji="0" lang="sl-SI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70</a:t>
            </a: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% </a:t>
            </a:r>
            <a:r>
              <a:rPr kumimoji="0" lang="sl-SI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našega telesa predstavlja voda.</a:t>
            </a: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de-DE" sz="2400" dirty="0" smtClean="0"/>
              <a:t>Voda je porazdeljena po celem telesu</a:t>
            </a: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endParaRPr kumimoji="0" lang="de-DE" alt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de-DE" b="1" dirty="0" smtClean="0"/>
              <a:t>V</a:t>
            </a:r>
            <a:r>
              <a:rPr kumimoji="0" lang="sl-SI" alt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si življenjski procesi</a:t>
            </a:r>
            <a:r>
              <a:rPr kumimoji="0" lang="sl-SI" altLang="de-DE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zahtevajo vodo.</a:t>
            </a:r>
            <a:r>
              <a:rPr kumimoji="0" lang="de-DE" alt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de-DE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Na primer, potrebujemo jo kot topilo, kot transportno sredstvo ,  pomaga uravnavati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telesno temperaturo,  izloča škodljive snovi. </a:t>
            </a:r>
            <a:r>
              <a:rPr lang="sl-SI" altLang="de-DE" dirty="0" smtClean="0"/>
              <a:t>N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aše telo potrebuje vodo vsak dan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! 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de-DE" dirty="0" smtClean="0"/>
              <a:t>Dnevno izgubimo 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2-3 </a:t>
            </a:r>
            <a:r>
              <a:rPr kumimoji="0" lang="de-DE" altLang="de-DE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lit</a:t>
            </a:r>
            <a:r>
              <a:rPr kumimoji="0" lang="sl-SI" altLang="de-DE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re</a:t>
            </a:r>
            <a:r>
              <a:rPr kumimoji="0" lang="sl-SI" alt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vode 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– 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 potenjem, dihanjem,</a:t>
            </a:r>
            <a:r>
              <a:rPr kumimoji="0" lang="sl-SI" alt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urinom in blatom.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To količino moramo nadomestiti. 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de-DE" dirty="0" smtClean="0"/>
              <a:t>Zato moramo dnevno popiti p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ribližno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1</a:t>
            </a:r>
            <a:r>
              <a:rPr lang="sl-SI" altLang="de-DE" dirty="0" smtClean="0"/>
              <a:t>,5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- 2 </a:t>
            </a:r>
            <a:r>
              <a:rPr kumimoji="0" lang="de-DE" altLang="de-DE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litr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 pijače, približno</a:t>
            </a:r>
            <a:r>
              <a:rPr kumimoji="0" lang="de-DE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700 ml </a:t>
            </a: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vode pa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vnesemo s hrano, ki tudi vsebuje tekočino.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295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altLang="de-DE" sz="4000" b="1" dirty="0" smtClean="0">
                <a:solidFill>
                  <a:srgbClr val="1D5AA3"/>
                </a:solidFill>
              </a:rPr>
              <a:t>Pravilni odgovor: 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b </a:t>
            </a:r>
            <a:endParaRPr lang="de-DE" sz="4000" dirty="0"/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5277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sz="4400" b="1" dirty="0" smtClean="0">
                <a:solidFill>
                  <a:srgbClr val="1D5AA3"/>
                </a:solidFill>
              </a:rPr>
              <a:t>Poleti nas najbolj odžeja pijača z ledom. </a:t>
            </a:r>
            <a:r>
              <a:rPr lang="en-US" sz="4400" b="1" dirty="0" smtClean="0">
                <a:solidFill>
                  <a:srgbClr val="1D5AA3"/>
                </a:solidFill>
              </a:rPr>
              <a:t> </a:t>
            </a:r>
            <a:endParaRPr lang="de-AT" sz="4400" dirty="0"/>
          </a:p>
          <a:p>
            <a:pPr marL="0" lvl="0" indent="0">
              <a:buNone/>
            </a:pPr>
            <a:r>
              <a:rPr lang="sl-SI" sz="4000" b="1" dirty="0" smtClean="0"/>
              <a:t>Drži ali ne</a:t>
            </a:r>
            <a:r>
              <a:rPr lang="de-DE" sz="4000" b="1" dirty="0" smtClean="0"/>
              <a:t>?</a:t>
            </a:r>
            <a:endParaRPr lang="de-DE" sz="4000" b="1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30"/>
            <a:ext cx="1304364" cy="169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2399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553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altLang="de-DE" sz="4000" b="1" dirty="0" smtClean="0">
                <a:solidFill>
                  <a:srgbClr val="1D5AA3"/>
                </a:solidFill>
              </a:rPr>
              <a:t>Pravilni odgovor: 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n</a:t>
            </a:r>
            <a:r>
              <a:rPr lang="sl-SI" altLang="de-DE" sz="4000" b="1" dirty="0" smtClean="0">
                <a:solidFill>
                  <a:srgbClr val="1D5AA3"/>
                </a:solidFill>
              </a:rPr>
              <a:t>e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 </a:t>
            </a:r>
            <a:endParaRPr lang="de-DE" sz="4000" dirty="0"/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706384"/>
            <a:ext cx="777748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 smtClean="0"/>
              <a:t>Razlaga</a:t>
            </a:r>
            <a:r>
              <a:rPr lang="en-US" sz="2400" dirty="0" smtClean="0"/>
              <a:t>: T</a:t>
            </a:r>
            <a:r>
              <a:rPr lang="sl-SI" sz="2400" dirty="0" err="1" smtClean="0"/>
              <a:t>elo</a:t>
            </a:r>
            <a:r>
              <a:rPr lang="sl-SI" sz="2400" dirty="0" smtClean="0"/>
              <a:t> mora ledeno hladno pijačo najprej segreti na telesno temperaturo, za kar potrebuje energijo. </a:t>
            </a:r>
            <a:r>
              <a:rPr lang="en-US" sz="2400" dirty="0" smtClean="0"/>
              <a:t> 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T</a:t>
            </a:r>
            <a:r>
              <a:rPr lang="sl-SI" dirty="0" smtClean="0"/>
              <a:t>o je tudi razlog, zakaj v vročih deželah za </a:t>
            </a:r>
          </a:p>
          <a:p>
            <a:r>
              <a:rPr lang="sl-SI" dirty="0" smtClean="0"/>
              <a:t>o</a:t>
            </a:r>
            <a:r>
              <a:rPr lang="sl-SI" dirty="0" smtClean="0"/>
              <a:t>džejanje pijejo topel čaj. </a:t>
            </a:r>
            <a:endParaRPr lang="sl-SI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Grafik 9">
            <a:extLst>
              <a:ext uri="{FF2B5EF4-FFF2-40B4-BE49-F238E27FC236}">
                <a16:creationId xmlns="" xmlns:a16="http://schemas.microsoft.com/office/drawing/2014/main" id="{4B95BF99-B4A2-41EA-BD36-4F32698A1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5" y="3814379"/>
            <a:ext cx="3909390" cy="2609518"/>
          </a:xfrm>
          <a:prstGeom prst="rect">
            <a:avLst/>
          </a:prstGeom>
        </p:spPr>
      </p:pic>
      <p:pic>
        <p:nvPicPr>
          <p:cNvPr id="6" name="Slika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21954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137945"/>
            <a:ext cx="6696878" cy="35504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sl-SI" sz="4400" b="1" dirty="0" smtClean="0">
                <a:solidFill>
                  <a:srgbClr val="1D5AA3"/>
                </a:solidFill>
              </a:rPr>
              <a:t>P</a:t>
            </a:r>
            <a:r>
              <a:rPr lang="sl-SI" sz="4400" b="1" dirty="0" smtClean="0">
                <a:solidFill>
                  <a:srgbClr val="1D5AA3"/>
                </a:solidFill>
              </a:rPr>
              <a:t>itje vode pripomore k boljšemu učenju.</a:t>
            </a:r>
            <a:endParaRPr lang="de-DE" sz="44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sl-SI" sz="4000" b="1" dirty="0" smtClean="0"/>
              <a:t>D</a:t>
            </a:r>
            <a:r>
              <a:rPr lang="sl-SI" sz="4000" b="1" dirty="0" smtClean="0"/>
              <a:t>rži ali ne</a:t>
            </a:r>
            <a:r>
              <a:rPr lang="de-DE" sz="4000" b="1" dirty="0" smtClean="0"/>
              <a:t>?</a:t>
            </a:r>
            <a:endParaRPr lang="de-DE" sz="4000" b="1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531" y="3496750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7553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9446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altLang="de-DE" sz="4000" b="1" dirty="0" smtClean="0">
                <a:solidFill>
                  <a:srgbClr val="1D5AA3"/>
                </a:solidFill>
              </a:rPr>
              <a:t>P</a:t>
            </a:r>
            <a:r>
              <a:rPr lang="sl-SI" altLang="de-DE" sz="4000" b="1" dirty="0" smtClean="0">
                <a:solidFill>
                  <a:srgbClr val="1D5AA3"/>
                </a:solidFill>
              </a:rPr>
              <a:t>ravilni odgovor: drži.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 </a:t>
            </a:r>
            <a:endParaRPr lang="de-DE" sz="4000" dirty="0"/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310774"/>
            <a:ext cx="777748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 smtClean="0"/>
              <a:t>P</a:t>
            </a:r>
            <a:r>
              <a:rPr lang="sl-SI" sz="2400" dirty="0" smtClean="0"/>
              <a:t>oskusi so pokazali, da se šolski dosežki izboljšajo, če učenci pijejo dovolj vode.</a:t>
            </a:r>
            <a:endParaRPr lang="en-US" sz="2400" dirty="0"/>
          </a:p>
          <a:p>
            <a:r>
              <a:rPr lang="sl-SI" sz="2400" dirty="0" smtClean="0"/>
              <a:t>Če izgubimo le </a:t>
            </a:r>
            <a:r>
              <a:rPr lang="en-US" sz="2400" dirty="0" smtClean="0"/>
              <a:t>2</a:t>
            </a:r>
            <a:r>
              <a:rPr lang="en-US" sz="2400" dirty="0"/>
              <a:t>% </a:t>
            </a:r>
            <a:r>
              <a:rPr lang="sl-SI" sz="2400" dirty="0" smtClean="0"/>
              <a:t>vode, se naša zmožnost razmišljanja in koncentracije zmanjša za 20 %.</a:t>
            </a:r>
            <a:endParaRPr lang="en-US" sz="2400" dirty="0"/>
          </a:p>
          <a:p>
            <a:endParaRPr lang="en-US" sz="2400" dirty="0"/>
          </a:p>
          <a:p>
            <a:r>
              <a:rPr lang="sl-SI" b="1" dirty="0" smtClean="0"/>
              <a:t>Zakaj</a:t>
            </a:r>
            <a:r>
              <a:rPr lang="en-US" b="1" dirty="0" smtClean="0"/>
              <a:t>?</a:t>
            </a:r>
            <a:endParaRPr lang="en-US" b="1" dirty="0"/>
          </a:p>
          <a:p>
            <a:r>
              <a:rPr lang="sl-SI" dirty="0" smtClean="0"/>
              <a:t>Če pijemo premalo, kri postane gostejša in se počasneje </a:t>
            </a:r>
          </a:p>
          <a:p>
            <a:r>
              <a:rPr lang="sl-SI" dirty="0" smtClean="0"/>
              <a:t>premika po telesu. Tako kisik in hranila potujejo </a:t>
            </a:r>
          </a:p>
          <a:p>
            <a:r>
              <a:rPr lang="sl-SI" dirty="0" smtClean="0"/>
              <a:t>Počasneje do možganov. </a:t>
            </a:r>
            <a:r>
              <a:rPr lang="sl-SI" dirty="0"/>
              <a:t> </a:t>
            </a:r>
            <a:r>
              <a:rPr lang="sl-SI" dirty="0" smtClean="0"/>
              <a:t>Počutimo se utrujene, </a:t>
            </a:r>
          </a:p>
          <a:p>
            <a:r>
              <a:rPr lang="sl-SI" dirty="0" smtClean="0"/>
              <a:t>nezbrane, kratkoročni spomin ne deluje dobro </a:t>
            </a:r>
            <a:r>
              <a:rPr lang="en-US" dirty="0" smtClean="0"/>
              <a:t>– </a:t>
            </a:r>
            <a:r>
              <a:rPr lang="sl-SI" dirty="0" smtClean="0"/>
              <a:t>čeprav </a:t>
            </a:r>
          </a:p>
          <a:p>
            <a:r>
              <a:rPr lang="sl-SI" dirty="0" smtClean="0"/>
              <a:t>tega lahko ne opazimo takoj.  Naše mentalne sposobnosti so okrnjene še  naslednji dan po tistem, ko smo premalo pili. </a:t>
            </a:r>
            <a:endParaRPr lang="en-US" dirty="0"/>
          </a:p>
        </p:txBody>
      </p:sp>
      <p:pic>
        <p:nvPicPr>
          <p:cNvPr id="6" name="Grafik 5" descr="Gorilla">
            <a:extLst>
              <a:ext uri="{FF2B5EF4-FFF2-40B4-BE49-F238E27FC236}">
                <a16:creationId xmlns="" xmlns:a16="http://schemas.microsoft.com/office/drawing/2014/main" id="{EE80F437-9385-4E63-A463-D7FD98BBEAB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895" y="3672651"/>
            <a:ext cx="2621296" cy="1675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8735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34823" y="762680"/>
            <a:ext cx="4209730" cy="117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17600" b="1" dirty="0" smtClean="0">
                <a:solidFill>
                  <a:srgbClr val="1D5AA3"/>
                </a:solidFill>
              </a:rPr>
              <a:t>Koliko vode potrebujejo živa bitja?</a:t>
            </a:r>
            <a:endParaRPr lang="en-US" sz="176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en-US" sz="7300" dirty="0"/>
          </a:p>
          <a:p>
            <a:pPr marL="0" lvl="0" indent="0">
              <a:buNone/>
            </a:pPr>
            <a:r>
              <a:rPr lang="sl-SI" sz="9600" dirty="0" smtClean="0"/>
              <a:t>Človek potrebuje </a:t>
            </a:r>
            <a:r>
              <a:rPr lang="en-US" sz="9600" dirty="0" smtClean="0"/>
              <a:t>2-3 </a:t>
            </a:r>
            <a:r>
              <a:rPr lang="en-US" sz="9600" dirty="0" err="1" smtClean="0"/>
              <a:t>litr</a:t>
            </a:r>
            <a:r>
              <a:rPr lang="sl-SI" sz="9600" dirty="0" smtClean="0"/>
              <a:t>e vode dnevno. Koliko vode na dan potrebuje krava? </a:t>
            </a:r>
            <a:endParaRPr lang="en-US" sz="9600" dirty="0"/>
          </a:p>
          <a:p>
            <a:pPr marL="0" lvl="0" indent="0">
              <a:buNone/>
            </a:pPr>
            <a:endParaRPr lang="en-US" sz="73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r>
              <a:rPr lang="en-US" sz="7200" b="1" dirty="0"/>
              <a:t>a. 10 </a:t>
            </a:r>
            <a:r>
              <a:rPr lang="en-US" sz="7200" b="1" dirty="0" err="1" smtClean="0"/>
              <a:t>litr</a:t>
            </a:r>
            <a:r>
              <a:rPr lang="sl-SI" sz="7200" b="1" dirty="0" err="1" smtClean="0"/>
              <a:t>ov</a:t>
            </a:r>
            <a:endParaRPr lang="en-US" sz="7200" b="1" dirty="0"/>
          </a:p>
          <a:p>
            <a:pPr marL="0" lvl="0" indent="0">
              <a:buNone/>
            </a:pPr>
            <a:r>
              <a:rPr lang="en-US" sz="7200" b="1" dirty="0"/>
              <a:t>b. 60 </a:t>
            </a:r>
            <a:r>
              <a:rPr lang="en-US" sz="7200" b="1" dirty="0" err="1" smtClean="0"/>
              <a:t>litr</a:t>
            </a:r>
            <a:r>
              <a:rPr lang="sl-SI" sz="7200" b="1" dirty="0" err="1" smtClean="0"/>
              <a:t>ov</a:t>
            </a:r>
            <a:endParaRPr lang="en-US" sz="7200" b="1" dirty="0"/>
          </a:p>
          <a:p>
            <a:pPr marL="0" lvl="0" indent="0">
              <a:buNone/>
            </a:pPr>
            <a:r>
              <a:rPr lang="en-US" sz="7200" b="1" dirty="0"/>
              <a:t>c. 150 </a:t>
            </a:r>
            <a:r>
              <a:rPr lang="en-US" sz="7200" b="1" dirty="0" err="1" smtClean="0"/>
              <a:t>litr</a:t>
            </a:r>
            <a:r>
              <a:rPr lang="sl-SI" sz="7200" b="1" dirty="0" err="1" smtClean="0"/>
              <a:t>ov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28" y="2310774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 descr="brown and white cattle standing at open field">
            <a:extLst>
              <a:ext uri="{FF2B5EF4-FFF2-40B4-BE49-F238E27FC236}">
                <a16:creationId xmlns="" xmlns:a16="http://schemas.microsoft.com/office/drawing/2014/main" id="{6182A326-17B9-47AC-AA70-15C8233CCE6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904" y="4507097"/>
            <a:ext cx="3396615" cy="2267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lika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3855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3660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Pravilen odgovor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777748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2400" dirty="0" smtClean="0">
                <a:solidFill>
                  <a:prstClr val="black"/>
                </a:solidFill>
              </a:rPr>
              <a:t>Krava v toplih dneh potrebuje </a:t>
            </a:r>
            <a:r>
              <a:rPr lang="en-US" sz="2400" dirty="0" smtClean="0">
                <a:solidFill>
                  <a:prstClr val="black"/>
                </a:solidFill>
              </a:rPr>
              <a:t>150 </a:t>
            </a:r>
            <a:r>
              <a:rPr lang="en-US" sz="2400" dirty="0" err="1" smtClean="0">
                <a:solidFill>
                  <a:prstClr val="black"/>
                </a:solidFill>
              </a:rPr>
              <a:t>litr</a:t>
            </a:r>
            <a:r>
              <a:rPr lang="sl-SI" sz="2400" dirty="0" err="1" smtClean="0">
                <a:solidFill>
                  <a:prstClr val="black"/>
                </a:solidFill>
              </a:rPr>
              <a:t>ov</a:t>
            </a:r>
            <a:r>
              <a:rPr lang="sl-SI" sz="2400" dirty="0" smtClean="0">
                <a:solidFill>
                  <a:prstClr val="black"/>
                </a:solidFill>
              </a:rPr>
              <a:t> vode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sl-SI" sz="2400" dirty="0" smtClean="0">
                <a:solidFill>
                  <a:prstClr val="black"/>
                </a:solidFill>
              </a:rPr>
              <a:t>na dan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Vsa živa bitja smo odvisna od vode. Ljudje in živali bi brez nje umrli od žeje, rastline bi ovenele. Vsi nujno potrebujemo vodo. 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• </a:t>
            </a:r>
            <a:r>
              <a:rPr lang="sl-SI" b="1" dirty="0" smtClean="0">
                <a:solidFill>
                  <a:prstClr val="black"/>
                </a:solidFill>
              </a:rPr>
              <a:t>Veliko drevo </a:t>
            </a:r>
            <a:r>
              <a:rPr lang="sl-SI" dirty="0" smtClean="0">
                <a:solidFill>
                  <a:prstClr val="black"/>
                </a:solidFill>
              </a:rPr>
              <a:t>na vroč, sončen dan potrebuje 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prstClr val="black"/>
                </a:solidFill>
              </a:rPr>
              <a:t>500 </a:t>
            </a:r>
            <a:r>
              <a:rPr lang="en-US" b="1" dirty="0">
                <a:solidFill>
                  <a:prstClr val="black"/>
                </a:solidFill>
              </a:rPr>
              <a:t>- 1,000 </a:t>
            </a:r>
            <a:r>
              <a:rPr lang="en-US" b="1" dirty="0" err="1" smtClean="0">
                <a:solidFill>
                  <a:prstClr val="black"/>
                </a:solidFill>
              </a:rPr>
              <a:t>litr</a:t>
            </a:r>
            <a:r>
              <a:rPr lang="sl-SI" b="1" dirty="0" err="1" smtClean="0">
                <a:solidFill>
                  <a:prstClr val="black"/>
                </a:solidFill>
              </a:rPr>
              <a:t>ov</a:t>
            </a:r>
            <a:r>
              <a:rPr lang="sl-SI" b="1" dirty="0" smtClean="0">
                <a:solidFill>
                  <a:prstClr val="black"/>
                </a:solidFill>
              </a:rPr>
              <a:t> </a:t>
            </a:r>
            <a:r>
              <a:rPr lang="sl-SI" dirty="0" smtClean="0">
                <a:solidFill>
                  <a:prstClr val="black"/>
                </a:solidFill>
              </a:rPr>
              <a:t>vode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• </a:t>
            </a:r>
            <a:r>
              <a:rPr lang="sl-SI" b="1" dirty="0" smtClean="0">
                <a:solidFill>
                  <a:prstClr val="black"/>
                </a:solidFill>
              </a:rPr>
              <a:t>Človek </a:t>
            </a:r>
            <a:r>
              <a:rPr lang="sl-SI" dirty="0" smtClean="0">
                <a:solidFill>
                  <a:prstClr val="black"/>
                </a:solidFill>
              </a:rPr>
              <a:t>mora na dan popiti približno </a:t>
            </a:r>
            <a:r>
              <a:rPr lang="sl-SI" b="1" dirty="0" smtClean="0">
                <a:solidFill>
                  <a:prstClr val="black"/>
                </a:solidFill>
              </a:rPr>
              <a:t>2 litra</a:t>
            </a:r>
            <a:r>
              <a:rPr lang="sl-SI" dirty="0" smtClean="0">
                <a:solidFill>
                  <a:prstClr val="black"/>
                </a:solidFill>
              </a:rPr>
              <a:t> vode. 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• </a:t>
            </a:r>
            <a:r>
              <a:rPr lang="sl-SI" b="1" dirty="0" smtClean="0">
                <a:solidFill>
                  <a:prstClr val="black"/>
                </a:solidFill>
              </a:rPr>
              <a:t>Mačka</a:t>
            </a:r>
            <a:r>
              <a:rPr lang="sl-SI" dirty="0" smtClean="0">
                <a:solidFill>
                  <a:prstClr val="black"/>
                </a:solidFill>
              </a:rPr>
              <a:t> potrebuje približno </a:t>
            </a:r>
            <a:r>
              <a:rPr lang="en-US" b="1" dirty="0" smtClean="0">
                <a:solidFill>
                  <a:prstClr val="black"/>
                </a:solidFill>
              </a:rPr>
              <a:t>200 </a:t>
            </a:r>
            <a:r>
              <a:rPr lang="en-US" b="1" dirty="0">
                <a:solidFill>
                  <a:prstClr val="black"/>
                </a:solidFill>
              </a:rPr>
              <a:t>ml </a:t>
            </a:r>
            <a:r>
              <a:rPr lang="sl-SI" dirty="0" smtClean="0">
                <a:solidFill>
                  <a:prstClr val="black"/>
                </a:solidFill>
              </a:rPr>
              <a:t>vode na dan.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• </a:t>
            </a:r>
            <a:r>
              <a:rPr lang="sl-SI" b="1" dirty="0" smtClean="0">
                <a:solidFill>
                  <a:prstClr val="black"/>
                </a:solidFill>
              </a:rPr>
              <a:t>Ptica in miš </a:t>
            </a:r>
            <a:r>
              <a:rPr lang="sl-SI" dirty="0" smtClean="0">
                <a:solidFill>
                  <a:prstClr val="black"/>
                </a:solidFill>
              </a:rPr>
              <a:t>potrebujeta le </a:t>
            </a:r>
            <a:r>
              <a:rPr lang="sl-SI" b="1" dirty="0" smtClean="0">
                <a:solidFill>
                  <a:prstClr val="black"/>
                </a:solidFill>
              </a:rPr>
              <a:t>nekaj mililitrov </a:t>
            </a:r>
            <a:r>
              <a:rPr lang="sl-SI" dirty="0" smtClean="0">
                <a:solidFill>
                  <a:prstClr val="black"/>
                </a:solidFill>
              </a:rPr>
              <a:t>vode, nekaj kapljic.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162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sl-SI" sz="13500" b="1" dirty="0" smtClean="0">
                <a:solidFill>
                  <a:srgbClr val="1D5AA3"/>
                </a:solidFill>
                <a:latin typeface="Calibri" panose="020F0502020204030204"/>
              </a:rPr>
              <a:t>K</a:t>
            </a:r>
            <a:r>
              <a:rPr kumimoji="0" lang="sl-SI" sz="13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</a:t>
            </a:r>
            <a:r>
              <a:rPr kumimoji="0" lang="sl-SI" sz="1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stara je naša voda</a:t>
            </a: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en-US" sz="135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sl-SI" sz="7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isoče</a:t>
            </a:r>
            <a:r>
              <a:rPr kumimoji="0" lang="sl-SI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let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en-US" sz="7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Mili</a:t>
            </a:r>
            <a:r>
              <a:rPr kumimoji="0" lang="sl-SI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  <a:r>
              <a:rPr kumimoji="0" lang="sl-SI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34823" y="762680"/>
            <a:ext cx="4209730" cy="117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pic>
        <p:nvPicPr>
          <p:cNvPr id="10" name="Slika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4787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844616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2400" dirty="0" smtClean="0">
                <a:solidFill>
                  <a:prstClr val="black"/>
                </a:solidFill>
              </a:rPr>
              <a:t>Vsaka molekula vode na Zemlji ali v našem telesu je stara več milijonov let. Dinozavri so se že kopali v isti vodi kot jo pijemo mi. 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sl-SI" b="1" dirty="0" smtClean="0">
                <a:solidFill>
                  <a:prstClr val="black"/>
                </a:solidFill>
              </a:rPr>
              <a:t>Naša voda je del večnega cikla: </a:t>
            </a:r>
            <a:endParaRPr lang="en-US" b="1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Količina vode na Zemlji ostaja ista. Ne izgine in se ne poveča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Zaradi t</a:t>
            </a:r>
            <a:r>
              <a:rPr lang="sl-SI" dirty="0" smtClean="0">
                <a:solidFill>
                  <a:prstClr val="black"/>
                </a:solidFill>
              </a:rPr>
              <a:t>oplote sonca voda iz morij in jezer izhlapi.</a:t>
            </a:r>
            <a:endParaRPr lang="en-US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Vodna para se dviga, ohlaja in tvori oblake.</a:t>
            </a:r>
            <a:endParaRPr lang="en-US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Na Zemljo pade kot dež ali sneg in ponikne v tla. </a:t>
            </a:r>
            <a:endParaRPr lang="en-US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Na površje spet privre v obliki potočka, izvira</a:t>
            </a:r>
            <a:endParaRPr lang="en-US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>
                <a:solidFill>
                  <a:prstClr val="black"/>
                </a:solidFill>
              </a:rPr>
              <a:t>Ta teče v reko, ki teče v jezero ali morje.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In vodni cikel se ponovno začne.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lika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4269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Pravilen odgovor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sl-SI" altLang="de-DE" sz="4000" b="1" dirty="0" smtClean="0">
                <a:solidFill>
                  <a:srgbClr val="1D5AA3"/>
                </a:solidFill>
                <a:latin typeface="Calibri" panose="020F0502020204030204"/>
              </a:rPr>
              <a:t>b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932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17600" b="1" dirty="0" smtClean="0">
                <a:solidFill>
                  <a:srgbClr val="1D5AA3"/>
                </a:solidFill>
              </a:rPr>
              <a:t>Voda je izven Zemeljska, prihaja iz Vesolja.</a:t>
            </a:r>
            <a:endParaRPr lang="en-US" sz="176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en-US" sz="176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r>
              <a:rPr lang="sl-SI" sz="16000" b="1" dirty="0" smtClean="0">
                <a:solidFill>
                  <a:prstClr val="black"/>
                </a:solidFill>
                <a:latin typeface="Calibri" panose="020F0502020204030204"/>
              </a:rPr>
              <a:t>Drži ali ne</a:t>
            </a:r>
            <a:r>
              <a:rPr lang="en-US" sz="16000" b="1" dirty="0" smtClean="0">
                <a:solidFill>
                  <a:prstClr val="black"/>
                </a:solidFill>
                <a:latin typeface="Calibri" panose="020F0502020204030204"/>
              </a:rPr>
              <a:t>?</a:t>
            </a:r>
            <a:endParaRPr lang="en-US" sz="16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34823" y="762680"/>
            <a:ext cx="4209730" cy="117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0869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844616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2400" dirty="0" smtClean="0">
                <a:solidFill>
                  <a:prstClr val="black"/>
                </a:solidFill>
              </a:rPr>
              <a:t>Voda je na Zemljo po vsej verjetnosti prišla iz Vesolja z asteroidi. 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 smtClean="0">
                <a:solidFill>
                  <a:prstClr val="black"/>
                </a:solidFill>
              </a:rPr>
              <a:t>Od kje točno so prišli ti asteroidi, ki naj bi na Zemljo prinesli vodo, </a:t>
            </a:r>
            <a:r>
              <a:rPr lang="sl-SI" dirty="0" err="1" smtClean="0">
                <a:solidFill>
                  <a:prstClr val="black"/>
                </a:solidFill>
              </a:rPr>
              <a:t>zaenkrat</a:t>
            </a:r>
            <a:r>
              <a:rPr lang="sl-SI" dirty="0" smtClean="0">
                <a:solidFill>
                  <a:prstClr val="black"/>
                </a:solidFill>
              </a:rPr>
              <a:t> še ni znano.</a:t>
            </a:r>
            <a:r>
              <a:rPr lang="en-US" dirty="0" smtClean="0">
                <a:solidFill>
                  <a:prstClr val="black"/>
                </a:solidFill>
              </a:rPr>
              <a:t>...</a:t>
            </a:r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b="1" dirty="0" smtClean="0">
                <a:solidFill>
                  <a:prstClr val="black"/>
                </a:solidFill>
              </a:rPr>
              <a:t>Dejstvo pa je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endParaRPr lang="en-US" b="1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Dve tretjini Zemlje sta zaliti z vodo in Zemlja je edini planet v našem osončju, ki  ima tekočo vodo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T</a:t>
            </a:r>
            <a:r>
              <a:rPr lang="sl-SI" dirty="0" smtClean="0">
                <a:solidFill>
                  <a:prstClr val="black"/>
                </a:solidFill>
              </a:rPr>
              <a:t>a voda je pogoj za življenje na Zemlji.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5076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Pravilen odgovor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drži.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8461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9300" b="1" dirty="0" smtClean="0">
                <a:solidFill>
                  <a:srgbClr val="1D5AA3"/>
                </a:solidFill>
              </a:rPr>
              <a:t>Kdor manj pije, se tudi manj poti.</a:t>
            </a:r>
            <a:endParaRPr lang="en-US" sz="9300" b="1" dirty="0">
              <a:solidFill>
                <a:srgbClr val="1D5AA3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sl-SI" sz="8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Drži ali ne</a:t>
            </a:r>
            <a:r>
              <a:rPr kumimoji="0" lang="en-US" sz="8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en-US" sz="8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34823" y="762680"/>
            <a:ext cx="4209730" cy="117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144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685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l-SI" altLang="de-DE" sz="4000" b="1" dirty="0" smtClean="0">
                <a:solidFill>
                  <a:srgbClr val="1D5AA3"/>
                </a:solidFill>
              </a:rPr>
              <a:t>Pravilen odgovor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: 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697835" y="2253003"/>
            <a:ext cx="844616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2400" dirty="0" smtClean="0">
                <a:solidFill>
                  <a:prstClr val="black"/>
                </a:solidFill>
              </a:rPr>
              <a:t>Potiti se začnemo, ko nam je prevroče, ne glede na to koliko smo popili.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sl-SI" sz="2400" b="1" dirty="0" smtClean="0">
                <a:solidFill>
                  <a:prstClr val="black"/>
                </a:solidFill>
              </a:rPr>
              <a:t>Potenje je naša </a:t>
            </a:r>
            <a:r>
              <a:rPr lang="en-US" sz="2400" dirty="0" smtClean="0">
                <a:solidFill>
                  <a:prstClr val="black"/>
                </a:solidFill>
              </a:rPr>
              <a:t>“</a:t>
            </a:r>
            <a:r>
              <a:rPr lang="sl-SI" sz="2400" b="1" dirty="0" smtClean="0">
                <a:solidFill>
                  <a:prstClr val="black"/>
                </a:solidFill>
              </a:rPr>
              <a:t>klimatska naprava</a:t>
            </a:r>
            <a:r>
              <a:rPr lang="sl-SI" sz="2400" dirty="0" smtClean="0">
                <a:solidFill>
                  <a:prstClr val="black"/>
                </a:solidFill>
              </a:rPr>
              <a:t>”</a:t>
            </a:r>
            <a:r>
              <a:rPr lang="en-US" sz="2400" dirty="0" smtClean="0">
                <a:solidFill>
                  <a:prstClr val="black"/>
                </a:solidFill>
              </a:rPr>
              <a:t>: </a:t>
            </a:r>
            <a:r>
              <a:rPr lang="sl-SI" sz="2400" dirty="0" smtClean="0">
                <a:solidFill>
                  <a:prstClr val="black"/>
                </a:solidFill>
              </a:rPr>
              <a:t>ko se potimo, voda izhlapeva iz kože in nas z izhlapevanjem ohlaja.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lang="sl-SI" sz="2000" b="1" dirty="0" smtClean="0">
                <a:solidFill>
                  <a:prstClr val="black"/>
                </a:solidFill>
              </a:rPr>
              <a:t>R</a:t>
            </a:r>
            <a:r>
              <a:rPr lang="sl-SI" sz="2000" b="1" dirty="0" smtClean="0">
                <a:solidFill>
                  <a:prstClr val="black"/>
                </a:solidFill>
              </a:rPr>
              <a:t>aziskave na vojakih, ki so  imeli marš v puščavi, so pokazale:</a:t>
            </a:r>
            <a:endParaRPr lang="en-US" sz="2000" b="1" dirty="0">
              <a:solidFill>
                <a:prstClr val="black"/>
              </a:solidFill>
            </a:endParaRPr>
          </a:p>
          <a:p>
            <a:pPr lvl="0"/>
            <a:r>
              <a:rPr lang="sl-SI" sz="2000" dirty="0" smtClean="0">
                <a:solidFill>
                  <a:prstClr val="black"/>
                </a:solidFill>
              </a:rPr>
              <a:t>Prva skupina je lahko pila, kadar in kolikor so želeli. </a:t>
            </a:r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sl-SI" sz="2000" dirty="0" smtClean="0">
                <a:solidFill>
                  <a:prstClr val="black"/>
                </a:solidFill>
              </a:rPr>
              <a:t>Druga skupina je lahko pila le po maršu. </a:t>
            </a:r>
            <a:endParaRPr lang="en-US" sz="2000" dirty="0">
              <a:solidFill>
                <a:prstClr val="black"/>
              </a:solidFill>
            </a:endParaRPr>
          </a:p>
          <a:p>
            <a:pPr lvl="0"/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sl-SI" sz="2000" dirty="0" smtClean="0">
                <a:solidFill>
                  <a:prstClr val="black"/>
                </a:solidFill>
              </a:rPr>
              <a:t>Vojaki iz prve skupine so z znojem izločili 5,</a:t>
            </a:r>
            <a:r>
              <a:rPr lang="en-US" sz="2000" dirty="0" smtClean="0">
                <a:solidFill>
                  <a:prstClr val="black"/>
                </a:solidFill>
              </a:rPr>
              <a:t>2 </a:t>
            </a:r>
            <a:r>
              <a:rPr lang="en-US" sz="2000" dirty="0" err="1" smtClean="0">
                <a:solidFill>
                  <a:prstClr val="black"/>
                </a:solidFill>
              </a:rPr>
              <a:t>litr</a:t>
            </a:r>
            <a:r>
              <a:rPr lang="sl-SI" sz="2000" dirty="0" smtClean="0">
                <a:solidFill>
                  <a:prstClr val="black"/>
                </a:solidFill>
              </a:rPr>
              <a:t>a vode</a:t>
            </a:r>
            <a:r>
              <a:rPr lang="en-US" sz="2000" dirty="0" smtClean="0">
                <a:solidFill>
                  <a:prstClr val="black"/>
                </a:solidFill>
              </a:rPr>
              <a:t>.</a:t>
            </a:r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sl-SI" sz="2000" dirty="0" smtClean="0">
                <a:solidFill>
                  <a:prstClr val="black"/>
                </a:solidFill>
              </a:rPr>
              <a:t>Vojaki iz </a:t>
            </a:r>
            <a:r>
              <a:rPr lang="sl-SI" sz="2000" dirty="0" smtClean="0">
                <a:solidFill>
                  <a:prstClr val="black"/>
                </a:solidFill>
              </a:rPr>
              <a:t>druge </a:t>
            </a:r>
            <a:r>
              <a:rPr lang="sl-SI" sz="2000" dirty="0" smtClean="0">
                <a:solidFill>
                  <a:prstClr val="black"/>
                </a:solidFill>
              </a:rPr>
              <a:t>skupine so z znojem izločili </a:t>
            </a:r>
            <a:r>
              <a:rPr lang="sl-SI" sz="2000" dirty="0" smtClean="0">
                <a:solidFill>
                  <a:prstClr val="black"/>
                </a:solidFill>
              </a:rPr>
              <a:t>4,7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litr</a:t>
            </a:r>
            <a:r>
              <a:rPr lang="sl-SI" sz="2000" dirty="0" smtClean="0">
                <a:solidFill>
                  <a:prstClr val="black"/>
                </a:solidFill>
              </a:rPr>
              <a:t>a vode </a:t>
            </a:r>
            <a:r>
              <a:rPr lang="en-US" sz="2000" dirty="0" smtClean="0">
                <a:solidFill>
                  <a:prstClr val="black"/>
                </a:solidFill>
              </a:rPr>
              <a:t>(</a:t>
            </a:r>
            <a:r>
              <a:rPr lang="sl-SI" sz="2000" dirty="0" smtClean="0">
                <a:solidFill>
                  <a:prstClr val="black"/>
                </a:solidFill>
              </a:rPr>
              <a:t>ni velike razlike</a:t>
            </a:r>
            <a:r>
              <a:rPr lang="en-US" sz="2000" dirty="0" smtClean="0">
                <a:solidFill>
                  <a:prstClr val="black"/>
                </a:solidFill>
              </a:rPr>
              <a:t>), </a:t>
            </a:r>
            <a:r>
              <a:rPr lang="sl-SI" sz="2000" dirty="0" smtClean="0">
                <a:solidFill>
                  <a:prstClr val="black"/>
                </a:solidFill>
              </a:rPr>
              <a:t>bili pa so manj učinkoviti, bolj utrujeni in naveličani.</a:t>
            </a:r>
            <a:endParaRPr lang="en-US" sz="2000" dirty="0">
              <a:solidFill>
                <a:prstClr val="black"/>
              </a:solidFill>
            </a:endParaRPr>
          </a:p>
          <a:p>
            <a:pPr lvl="0"/>
            <a:r>
              <a:rPr lang="sl-SI" sz="1600" dirty="0" smtClean="0">
                <a:solidFill>
                  <a:prstClr val="black"/>
                </a:solidFill>
              </a:rPr>
              <a:t>Vir: </a:t>
            </a:r>
            <a:r>
              <a:rPr lang="en-US" sz="1600" dirty="0" smtClean="0">
                <a:solidFill>
                  <a:prstClr val="black"/>
                </a:solidFill>
              </a:rPr>
              <a:t>Adolf </a:t>
            </a:r>
            <a:r>
              <a:rPr lang="en-US" sz="1600" dirty="0">
                <a:solidFill>
                  <a:prstClr val="black"/>
                </a:solidFill>
              </a:rPr>
              <a:t>1947, Associates, Physiology of man in the desert,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5273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17600" b="1" dirty="0" smtClean="0">
                <a:solidFill>
                  <a:srgbClr val="1D5AA3"/>
                </a:solidFill>
              </a:rPr>
              <a:t>Koliko kalorij ima voda</a:t>
            </a:r>
            <a:r>
              <a:rPr lang="en-US" sz="17600" b="1" dirty="0" smtClean="0">
                <a:solidFill>
                  <a:srgbClr val="1D5AA3"/>
                </a:solidFill>
              </a:rPr>
              <a:t>?</a:t>
            </a: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it-IT" sz="7200" b="1" dirty="0">
                <a:solidFill>
                  <a:prstClr val="black"/>
                </a:solidFill>
              </a:rPr>
              <a:t>a.	0 kcal </a:t>
            </a:r>
            <a:r>
              <a:rPr lang="sl-SI" sz="7200" b="1" dirty="0" smtClean="0">
                <a:solidFill>
                  <a:prstClr val="black"/>
                </a:solidFill>
              </a:rPr>
              <a:t>na</a:t>
            </a:r>
            <a:r>
              <a:rPr lang="it-IT" sz="7200" b="1" dirty="0" smtClean="0">
                <a:solidFill>
                  <a:prstClr val="black"/>
                </a:solidFill>
              </a:rPr>
              <a:t> </a:t>
            </a:r>
            <a:r>
              <a:rPr lang="it-IT" sz="7200" b="1" dirty="0" err="1">
                <a:solidFill>
                  <a:prstClr val="black"/>
                </a:solidFill>
              </a:rPr>
              <a:t>liter</a:t>
            </a:r>
            <a:endParaRPr lang="it-IT" sz="72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7200" b="1" dirty="0">
                <a:solidFill>
                  <a:prstClr val="black"/>
                </a:solidFill>
              </a:rPr>
              <a:t>b.	100 kcal </a:t>
            </a:r>
            <a:r>
              <a:rPr lang="sl-SI" sz="7200" b="1" dirty="0" smtClean="0">
                <a:solidFill>
                  <a:prstClr val="black"/>
                </a:solidFill>
              </a:rPr>
              <a:t>na</a:t>
            </a:r>
            <a:r>
              <a:rPr lang="it-IT" sz="7200" b="1" dirty="0" smtClean="0">
                <a:solidFill>
                  <a:prstClr val="black"/>
                </a:solidFill>
              </a:rPr>
              <a:t> </a:t>
            </a:r>
            <a:r>
              <a:rPr lang="it-IT" sz="7200" b="1" dirty="0" err="1">
                <a:solidFill>
                  <a:prstClr val="black"/>
                </a:solidFill>
              </a:rPr>
              <a:t>liter</a:t>
            </a:r>
            <a:endParaRPr lang="it-IT" sz="72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7200" b="1" dirty="0">
                <a:solidFill>
                  <a:prstClr val="black"/>
                </a:solidFill>
              </a:rPr>
              <a:t>c.	400 kcal </a:t>
            </a:r>
            <a:r>
              <a:rPr lang="sl-SI" sz="7200" b="1" dirty="0" smtClean="0">
                <a:solidFill>
                  <a:prstClr val="black"/>
                </a:solidFill>
              </a:rPr>
              <a:t>na</a:t>
            </a:r>
            <a:r>
              <a:rPr lang="it-IT" sz="7200" b="1" dirty="0" smtClean="0">
                <a:solidFill>
                  <a:prstClr val="black"/>
                </a:solidFill>
              </a:rPr>
              <a:t> </a:t>
            </a:r>
            <a:r>
              <a:rPr lang="it-IT" sz="7200" b="1" dirty="0" err="1">
                <a:solidFill>
                  <a:prstClr val="black"/>
                </a:solidFill>
              </a:rPr>
              <a:t>liter</a:t>
            </a:r>
            <a:r>
              <a:rPr lang="it-IT" sz="7200" b="1" dirty="0">
                <a:solidFill>
                  <a:prstClr val="black"/>
                </a:solidFill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34823" y="762680"/>
            <a:ext cx="4209730" cy="117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187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53535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altLang="de-DE" sz="4000" b="1" dirty="0" smtClean="0">
                <a:solidFill>
                  <a:srgbClr val="1D5AA3"/>
                </a:solidFill>
                <a:latin typeface="Calibri" panose="020F0502020204030204"/>
              </a:rPr>
              <a:t>P</a:t>
            </a:r>
            <a:r>
              <a:rPr kumimoji="0" lang="sl-SI" altLang="de-DE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ravilen</a:t>
            </a: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odgovor: 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 </a:t>
            </a:r>
            <a:r>
              <a:rPr kumimoji="0" lang="de-DE" alt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kcal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697835" y="3429000"/>
            <a:ext cx="501716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2400" dirty="0" smtClean="0">
                <a:solidFill>
                  <a:prstClr val="black"/>
                </a:solidFill>
              </a:rPr>
              <a:t>Nič kalorij, nič maščob in ni sladkorja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sl-SI" sz="2400" b="1" dirty="0" smtClean="0">
                <a:solidFill>
                  <a:prstClr val="black"/>
                </a:solidFill>
              </a:rPr>
              <a:t>Voda je najmanj kalorična </a:t>
            </a:r>
          </a:p>
          <a:p>
            <a:pPr lvl="0"/>
            <a:r>
              <a:rPr lang="sl-SI" sz="2400" b="1" dirty="0" smtClean="0">
                <a:solidFill>
                  <a:prstClr val="black"/>
                </a:solidFill>
              </a:rPr>
              <a:t>brezalkoholna pijača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8356787D-2931-443E-8F07-C93D6899C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646" y="2288340"/>
            <a:ext cx="2681232" cy="4021848"/>
          </a:xfrm>
          <a:prstGeom prst="rect">
            <a:avLst/>
          </a:prstGeom>
        </p:spPr>
      </p:pic>
      <p:pic>
        <p:nvPicPr>
          <p:cNvPr id="6" name="Slika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79984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13500" b="1" dirty="0" smtClean="0">
                <a:solidFill>
                  <a:srgbClr val="1D5AA3"/>
                </a:solidFill>
              </a:rPr>
              <a:t>Ali se zaradi sladkih pijač zredimo?</a:t>
            </a:r>
            <a:endParaRPr kumimoji="0" lang="en-US" sz="135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r>
              <a:rPr kumimoji="0" lang="sl-SI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</a:t>
            </a:r>
            <a:endParaRPr kumimoji="0" lang="it-IT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r>
              <a:rPr lang="it-IT" sz="7200" b="1" dirty="0" smtClean="0">
                <a:solidFill>
                  <a:prstClr val="black"/>
                </a:solidFill>
                <a:latin typeface="Calibri" panose="020F0502020204030204"/>
              </a:rPr>
              <a:t>N</a:t>
            </a:r>
            <a:r>
              <a:rPr lang="sl-SI" sz="7200" b="1" dirty="0" smtClean="0">
                <a:solidFill>
                  <a:prstClr val="black"/>
                </a:solidFill>
                <a:latin typeface="Calibri" panose="020F0502020204030204"/>
              </a:rPr>
              <a:t>e</a:t>
            </a:r>
            <a:endParaRPr lang="it-IT" sz="7200" b="1" dirty="0">
              <a:solidFill>
                <a:prstClr val="black"/>
              </a:solidFill>
              <a:latin typeface="Calibri" panose="020F0502020204030204"/>
            </a:endParaRP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endParaRPr kumimoji="0" lang="it-IT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34823" y="762680"/>
            <a:ext cx="4209730" cy="117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pic>
        <p:nvPicPr>
          <p:cNvPr id="10" name="Slika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31096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5647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l-SI" altLang="de-DE" sz="4000" b="1" dirty="0" smtClean="0">
                <a:solidFill>
                  <a:srgbClr val="1D5AA3"/>
                </a:solidFill>
              </a:rPr>
              <a:t>Pravilen odgovor: </a:t>
            </a:r>
            <a:r>
              <a:rPr lang="sl-SI" altLang="de-DE" sz="4000" b="1" dirty="0" smtClean="0">
                <a:solidFill>
                  <a:srgbClr val="1D5AA3"/>
                </a:solidFill>
              </a:rPr>
              <a:t>da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26594" y="2325249"/>
            <a:ext cx="8446165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T</a:t>
            </a:r>
            <a:r>
              <a:rPr lang="sl-SI" sz="2400" dirty="0" smtClean="0">
                <a:solidFill>
                  <a:prstClr val="black"/>
                </a:solidFill>
              </a:rPr>
              <a:t>isti, ki redno uživajo sladke pijače imajo večje tveganje za prekomerno telesno težo. 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r>
              <a:rPr lang="sl-SI" b="1" dirty="0" smtClean="0">
                <a:solidFill>
                  <a:prstClr val="black"/>
                </a:solidFill>
              </a:rPr>
              <a:t>Zakaj</a:t>
            </a:r>
            <a:r>
              <a:rPr lang="en-US" b="1" dirty="0" smtClean="0">
                <a:solidFill>
                  <a:prstClr val="black"/>
                </a:solidFill>
              </a:rPr>
              <a:t>?</a:t>
            </a:r>
            <a:endParaRPr lang="en-US" b="1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Z  zelo sladkimi pijačami vnesemo veliko kalorij, ker vsebujejo veliko sladkorja. En </a:t>
            </a:r>
            <a:r>
              <a:rPr lang="sl-SI" dirty="0" err="1" smtClean="0">
                <a:solidFill>
                  <a:prstClr val="black"/>
                </a:solidFill>
              </a:rPr>
              <a:t>dcl</a:t>
            </a:r>
            <a:r>
              <a:rPr lang="sl-SI" dirty="0" smtClean="0">
                <a:solidFill>
                  <a:prstClr val="black"/>
                </a:solidFill>
              </a:rPr>
              <a:t> gazirane pijače </a:t>
            </a:r>
            <a:r>
              <a:rPr lang="en-US" dirty="0" smtClean="0">
                <a:solidFill>
                  <a:prstClr val="black"/>
                </a:solidFill>
              </a:rPr>
              <a:t>(</a:t>
            </a:r>
            <a:r>
              <a:rPr lang="sl-SI" dirty="0" smtClean="0">
                <a:solidFill>
                  <a:prstClr val="black"/>
                </a:solidFill>
              </a:rPr>
              <a:t>kot npr. </a:t>
            </a:r>
            <a:r>
              <a:rPr lang="sl-SI" dirty="0" err="1" smtClean="0">
                <a:solidFill>
                  <a:prstClr val="black"/>
                </a:solidFill>
              </a:rPr>
              <a:t>Coca</a:t>
            </a:r>
            <a:r>
              <a:rPr lang="sl-SI" dirty="0" smtClean="0">
                <a:solidFill>
                  <a:prstClr val="black"/>
                </a:solidFill>
              </a:rPr>
              <a:t> Cola, Fanta …)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sl-SI" dirty="0" smtClean="0">
                <a:solidFill>
                  <a:prstClr val="black"/>
                </a:solidFill>
              </a:rPr>
              <a:t>ima približno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sl-SI" dirty="0" smtClean="0">
                <a:solidFill>
                  <a:prstClr val="black"/>
                </a:solidFill>
              </a:rPr>
              <a:t>19</a:t>
            </a:r>
            <a:r>
              <a:rPr lang="en-US" dirty="0" smtClean="0">
                <a:solidFill>
                  <a:prstClr val="black"/>
                </a:solidFill>
              </a:rPr>
              <a:t>0 </a:t>
            </a:r>
            <a:r>
              <a:rPr lang="en-US" dirty="0">
                <a:solidFill>
                  <a:prstClr val="black"/>
                </a:solidFill>
              </a:rPr>
              <a:t>kcal. </a:t>
            </a:r>
            <a:r>
              <a:rPr lang="sl-SI" dirty="0" smtClean="0">
                <a:solidFill>
                  <a:prstClr val="black"/>
                </a:solidFill>
              </a:rPr>
              <a:t>To je več kot v štirih jabolkih.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b="1" dirty="0" smtClean="0">
                <a:solidFill>
                  <a:prstClr val="black"/>
                </a:solidFill>
              </a:rPr>
              <a:t>R</a:t>
            </a:r>
            <a:r>
              <a:rPr lang="sl-SI" b="1" dirty="0" smtClean="0">
                <a:solidFill>
                  <a:prstClr val="black"/>
                </a:solidFill>
              </a:rPr>
              <a:t>azmisli o naslednjem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endParaRPr lang="en-US" b="1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Kako sit si, če hkrati poješ štiri jabolka? Verjetno kar precej.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Kako sit pa si, če popiješ deciliter gazirane pijače? Ne prav močno, z lahkoto se naješ.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Kalorije v tekoči obliki ne nasitijo. Zato se prenajemo in užijemo preveč kalorij.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b="1" dirty="0" err="1" smtClean="0">
                <a:solidFill>
                  <a:prstClr val="black"/>
                </a:solidFill>
              </a:rPr>
              <a:t>Evolu</a:t>
            </a:r>
            <a:r>
              <a:rPr lang="sl-SI" b="1" dirty="0" err="1" smtClean="0">
                <a:solidFill>
                  <a:prstClr val="black"/>
                </a:solidFill>
              </a:rPr>
              <a:t>cija</a:t>
            </a:r>
            <a:r>
              <a:rPr lang="sl-SI" b="1" dirty="0" smtClean="0">
                <a:solidFill>
                  <a:prstClr val="black"/>
                </a:solidFill>
              </a:rPr>
              <a:t> nas preprosto ni pripravila na uživanje kaloričnih pijač!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54822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1000" b="1" dirty="0" err="1" smtClean="0">
                <a:solidFill>
                  <a:srgbClr val="1D5AA3"/>
                </a:solidFill>
              </a:rPr>
              <a:t>Energ</a:t>
            </a:r>
            <a:r>
              <a:rPr lang="sl-SI" sz="11000" b="1" dirty="0" err="1" smtClean="0">
                <a:solidFill>
                  <a:srgbClr val="1D5AA3"/>
                </a:solidFill>
              </a:rPr>
              <a:t>ijske</a:t>
            </a:r>
            <a:r>
              <a:rPr lang="sl-SI" sz="11000" b="1" dirty="0" smtClean="0">
                <a:solidFill>
                  <a:srgbClr val="1D5AA3"/>
                </a:solidFill>
              </a:rPr>
              <a:t> pijače nas obdržijo budne. </a:t>
            </a:r>
            <a:endParaRPr lang="en-US" sz="110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l-SI" sz="10000" b="1" dirty="0" smtClean="0">
                <a:solidFill>
                  <a:prstClr val="black"/>
                </a:solidFill>
                <a:latin typeface="Calibri" panose="020F0502020204030204"/>
              </a:rPr>
              <a:t>Ali ne</a:t>
            </a:r>
            <a:r>
              <a:rPr kumimoji="0" lang="it-IT" sz="10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it-IT" sz="10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143000" marR="0" lvl="0" indent="-1143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lphaLcPeriod"/>
              <a:tabLst/>
              <a:defRPr/>
            </a:pPr>
            <a:endParaRPr kumimoji="0" lang="it-IT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34823" y="762680"/>
            <a:ext cx="4209730" cy="117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7082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5695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l-SI" altLang="de-DE" sz="4000" b="1" dirty="0" smtClean="0">
                <a:solidFill>
                  <a:srgbClr val="1D5AA3"/>
                </a:solidFill>
              </a:rPr>
              <a:t>Pravilen odgovor: 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499700" y="2459720"/>
            <a:ext cx="844616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2400" dirty="0" smtClean="0">
                <a:solidFill>
                  <a:prstClr val="black"/>
                </a:solidFill>
              </a:rPr>
              <a:t>Po e</a:t>
            </a:r>
            <a:r>
              <a:rPr lang="en-US" sz="2400" dirty="0" err="1" smtClean="0">
                <a:solidFill>
                  <a:prstClr val="black"/>
                </a:solidFill>
              </a:rPr>
              <a:t>nerg</a:t>
            </a:r>
            <a:r>
              <a:rPr lang="sl-SI" sz="2400" dirty="0" err="1" smtClean="0">
                <a:solidFill>
                  <a:prstClr val="black"/>
                </a:solidFill>
              </a:rPr>
              <a:t>etsk</a:t>
            </a:r>
            <a:r>
              <a:rPr lang="sl-SI" sz="2400" dirty="0" err="1" smtClean="0">
                <a:solidFill>
                  <a:prstClr val="black"/>
                </a:solidFill>
              </a:rPr>
              <a:t>ih</a:t>
            </a:r>
            <a:r>
              <a:rPr lang="sl-SI" sz="2400" dirty="0" smtClean="0">
                <a:solidFill>
                  <a:prstClr val="black"/>
                </a:solidFill>
              </a:rPr>
              <a:t> pijačah se počutite dobro le kratek čas. 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lvl="0"/>
            <a:r>
              <a:rPr lang="sl-SI" b="1" dirty="0" smtClean="0">
                <a:solidFill>
                  <a:prstClr val="black"/>
                </a:solidFill>
              </a:rPr>
              <a:t>Preizkus v simulatorju vožnje </a:t>
            </a:r>
            <a:r>
              <a:rPr lang="en-US" dirty="0" smtClean="0">
                <a:solidFill>
                  <a:prstClr val="black"/>
                </a:solidFill>
              </a:rPr>
              <a:t>– </a:t>
            </a:r>
            <a:r>
              <a:rPr lang="sl-SI" dirty="0" smtClean="0">
                <a:solidFill>
                  <a:prstClr val="black"/>
                </a:solidFill>
              </a:rPr>
              <a:t>primerjava energijskih pijač, kave in odmora</a:t>
            </a:r>
            <a:r>
              <a:rPr lang="en-US" dirty="0" smtClean="0">
                <a:solidFill>
                  <a:prstClr val="black"/>
                </a:solidFill>
              </a:rPr>
              <a:t>: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V znanstvenem poskusu so sodelovali ljudje, ki so zvečer popili pijače z različno vsebnostjo kofeina </a:t>
            </a:r>
            <a:r>
              <a:rPr lang="en-US" dirty="0" smtClean="0">
                <a:solidFill>
                  <a:prstClr val="black"/>
                </a:solidFill>
              </a:rPr>
              <a:t>(</a:t>
            </a:r>
            <a:r>
              <a:rPr lang="sl-SI" dirty="0" smtClean="0">
                <a:solidFill>
                  <a:prstClr val="black"/>
                </a:solidFill>
              </a:rPr>
              <a:t>kava, energijske pijače in voda). Ljudje so potem v simulatorju vožnje vozili 6 ur. Vsaki dve uri so imeli 30 minutni odmor.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b="1" dirty="0" smtClean="0">
                <a:solidFill>
                  <a:prstClr val="black"/>
                </a:solidFill>
              </a:rPr>
              <a:t>Re</a:t>
            </a:r>
            <a:r>
              <a:rPr lang="sl-SI" b="1" dirty="0" smtClean="0">
                <a:solidFill>
                  <a:prstClr val="black"/>
                </a:solidFill>
              </a:rPr>
              <a:t>z</a:t>
            </a:r>
            <a:r>
              <a:rPr lang="en-US" b="1" dirty="0" err="1" smtClean="0">
                <a:solidFill>
                  <a:prstClr val="black"/>
                </a:solidFill>
              </a:rPr>
              <a:t>ult</a:t>
            </a:r>
            <a:r>
              <a:rPr lang="sl-SI" b="1" dirty="0" smtClean="0">
                <a:solidFill>
                  <a:prstClr val="black"/>
                </a:solidFill>
              </a:rPr>
              <a:t>at</a:t>
            </a:r>
            <a:r>
              <a:rPr lang="en-US" b="1" dirty="0" smtClean="0">
                <a:solidFill>
                  <a:prstClr val="black"/>
                </a:solidFill>
              </a:rPr>
              <a:t>:</a:t>
            </a:r>
            <a:endParaRPr lang="en-US" b="1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Vozniki, ki so popili kofeinske pijače, so bili bolj pozorni in so bolje vozili.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Ko so kofeinu dodali sladkor (primer energijske pijače), so se vozniki spet kmalu utrudili</a:t>
            </a:r>
            <a:r>
              <a:rPr lang="en-US" dirty="0" smtClean="0">
                <a:solidFill>
                  <a:prstClr val="black"/>
                </a:solidFill>
              </a:rPr>
              <a:t>. </a:t>
            </a:r>
            <a:r>
              <a:rPr lang="sl-SI" dirty="0" smtClean="0">
                <a:solidFill>
                  <a:prstClr val="black"/>
                </a:solidFill>
              </a:rPr>
              <a:t>Več ko je bilo dodanega sladkorja, hitreje so bili utrujeni!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dirty="0" smtClean="0">
                <a:solidFill>
                  <a:prstClr val="black"/>
                </a:solidFill>
              </a:rPr>
              <a:t>Po odmoru so bili vozniki spočiti kot na začetku preizkusa! </a:t>
            </a:r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sl-SI" b="1" dirty="0" smtClean="0">
                <a:solidFill>
                  <a:srgbClr val="0070C0"/>
                </a:solidFill>
              </a:rPr>
              <a:t>Najbolje je imeti odmore in piti vodo. Najslabše od vsega so energijske pijače! (zaradi sladkorja)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165" y="551329"/>
            <a:ext cx="1398494" cy="172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25023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1736</TotalTime>
  <Words>1158</Words>
  <Application>Microsoft Office PowerPoint</Application>
  <PresentationFormat>Diaprojekcija na zaslonu (4:3)</PresentationFormat>
  <Paragraphs>209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22</vt:i4>
      </vt:variant>
    </vt:vector>
  </HeadingPairs>
  <TitlesOfParts>
    <vt:vector size="23" baseType="lpstr">
      <vt:lpstr>Office</vt:lpstr>
      <vt:lpstr>Diapozitiv 1</vt:lpstr>
      <vt:lpstr>Diapozitiv 2</vt:lpstr>
      <vt:lpstr>Diapozitiv 3</vt:lpstr>
      <vt:lpstr>Diapozitiv 4</vt:lpstr>
      <vt:lpstr>Diapozitiv 5</vt:lpstr>
      <vt:lpstr>Diapozitiv 6</vt:lpstr>
      <vt:lpstr>Diapozitiv 7</vt:lpstr>
      <vt:lpstr>Diapozitiv 8</vt:lpstr>
      <vt:lpstr>Diapozitiv 9</vt:lpstr>
      <vt:lpstr>Diapozitiv 10</vt:lpstr>
      <vt:lpstr>Diapozitiv 11</vt:lpstr>
      <vt:lpstr>Diapozitiv 12</vt:lpstr>
      <vt:lpstr>Diapozitiv 13</vt:lpstr>
      <vt:lpstr>Diapozitiv 14</vt:lpstr>
      <vt:lpstr>Diapozitiv 15</vt:lpstr>
      <vt:lpstr>Diapozitiv 16</vt:lpstr>
      <vt:lpstr>Diapozitiv 17</vt:lpstr>
      <vt:lpstr>Diapozitiv 18</vt:lpstr>
      <vt:lpstr>Diapozitiv 19</vt:lpstr>
      <vt:lpstr>Diapozitiv 20</vt:lpstr>
      <vt:lpstr>Diapozitiv 21</vt:lpstr>
      <vt:lpstr>Diapozitiv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RZ</dc:creator>
  <cp:lastModifiedBy>Tanja</cp:lastModifiedBy>
  <cp:revision>39</cp:revision>
  <dcterms:created xsi:type="dcterms:W3CDTF">2019-06-02T20:00:02Z</dcterms:created>
  <dcterms:modified xsi:type="dcterms:W3CDTF">2020-07-23T14:35:06Z</dcterms:modified>
</cp:coreProperties>
</file>