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56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802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005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36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442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19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10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196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2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41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546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8039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3D3E-1083-46CD-9ACB-0B2953D3AF63}" type="datetimeFigureOut">
              <a:rPr lang="de-DE" smtClean="0"/>
              <a:t>03.03.2020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36757-ABEC-40B6-8320-73225FD3A3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69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rgbClr val="30AAD0"/>
                </a:solidFill>
                <a:latin typeface="+mn-lt"/>
              </a:rPr>
              <a:t>Frage</a:t>
            </a:r>
            <a:r>
              <a:rPr lang="en-US" b="1" dirty="0" smtClean="0">
                <a:solidFill>
                  <a:srgbClr val="30AAD0"/>
                </a:solidFill>
                <a:latin typeface="+mn-lt"/>
              </a:rPr>
              <a:t> des </a:t>
            </a:r>
            <a:r>
              <a:rPr lang="en-US" b="1" dirty="0" err="1" smtClean="0">
                <a:solidFill>
                  <a:srgbClr val="30AAD0"/>
                </a:solidFill>
                <a:latin typeface="+mn-lt"/>
              </a:rPr>
              <a:t>Tages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310774"/>
            <a:ext cx="6933439" cy="3550472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7300" b="1" dirty="0" smtClean="0">
                <a:solidFill>
                  <a:srgbClr val="1D5AA3"/>
                </a:solidFill>
              </a:rPr>
              <a:t>Wasser </a:t>
            </a:r>
            <a:r>
              <a:rPr lang="en-US" sz="7300" b="1" dirty="0" err="1" smtClean="0">
                <a:solidFill>
                  <a:srgbClr val="1D5AA3"/>
                </a:solidFill>
              </a:rPr>
              <a:t>ist</a:t>
            </a:r>
            <a:r>
              <a:rPr lang="en-US" sz="7300" b="1" dirty="0" smtClean="0">
                <a:solidFill>
                  <a:srgbClr val="1D5AA3"/>
                </a:solidFill>
              </a:rPr>
              <a:t> die </a:t>
            </a:r>
            <a:r>
              <a:rPr lang="en-US" sz="7300" b="1" dirty="0" err="1" smtClean="0">
                <a:solidFill>
                  <a:srgbClr val="1D5AA3"/>
                </a:solidFill>
              </a:rPr>
              <a:t>einzige</a:t>
            </a:r>
            <a:r>
              <a:rPr lang="en-US" sz="7300" b="1" dirty="0" smtClean="0">
                <a:solidFill>
                  <a:srgbClr val="1D5AA3"/>
                </a:solidFill>
              </a:rPr>
              <a:t> </a:t>
            </a:r>
            <a:r>
              <a:rPr lang="en-US" sz="7300" b="1" dirty="0" err="1" smtClean="0">
                <a:solidFill>
                  <a:srgbClr val="1D5AA3"/>
                </a:solidFill>
              </a:rPr>
              <a:t>Substanz</a:t>
            </a:r>
            <a:r>
              <a:rPr lang="en-US" sz="7300" b="1" dirty="0" smtClean="0">
                <a:solidFill>
                  <a:srgbClr val="1D5AA3"/>
                </a:solidFill>
              </a:rPr>
              <a:t> auf der </a:t>
            </a:r>
            <a:r>
              <a:rPr lang="en-US" sz="7300" b="1" dirty="0" err="1" smtClean="0">
                <a:solidFill>
                  <a:srgbClr val="1D5AA3"/>
                </a:solidFill>
              </a:rPr>
              <a:t>Erde</a:t>
            </a:r>
            <a:r>
              <a:rPr lang="en-US" sz="7300" b="1" dirty="0" smtClean="0">
                <a:solidFill>
                  <a:srgbClr val="1D5AA3"/>
                </a:solidFill>
              </a:rPr>
              <a:t>, die </a:t>
            </a:r>
            <a:r>
              <a:rPr lang="en-US" sz="7300" b="1" dirty="0" err="1" smtClean="0">
                <a:solidFill>
                  <a:srgbClr val="1D5AA3"/>
                </a:solidFill>
              </a:rPr>
              <a:t>natürlicher-weise</a:t>
            </a:r>
            <a:r>
              <a:rPr lang="en-US" sz="7300" b="1" dirty="0" smtClean="0">
                <a:solidFill>
                  <a:srgbClr val="1D5AA3"/>
                </a:solidFill>
              </a:rPr>
              <a:t> in </a:t>
            </a:r>
            <a:r>
              <a:rPr lang="en-US" sz="7300" b="1" dirty="0" err="1" smtClean="0">
                <a:solidFill>
                  <a:srgbClr val="1D5AA3"/>
                </a:solidFill>
              </a:rPr>
              <a:t>drei</a:t>
            </a:r>
            <a:r>
              <a:rPr lang="en-US" sz="7300" b="1" dirty="0" smtClean="0">
                <a:solidFill>
                  <a:srgbClr val="1D5AA3"/>
                </a:solidFill>
              </a:rPr>
              <a:t> </a:t>
            </a:r>
            <a:r>
              <a:rPr lang="en-US" sz="7300" b="1" dirty="0" err="1" smtClean="0">
                <a:solidFill>
                  <a:srgbClr val="1D5AA3"/>
                </a:solidFill>
              </a:rPr>
              <a:t>Formen</a:t>
            </a:r>
            <a:r>
              <a:rPr lang="en-US" sz="7300" b="1" dirty="0" smtClean="0">
                <a:solidFill>
                  <a:srgbClr val="1D5AA3"/>
                </a:solidFill>
              </a:rPr>
              <a:t> </a:t>
            </a:r>
            <a:r>
              <a:rPr lang="en-US" sz="7300" b="1" dirty="0" err="1" smtClean="0">
                <a:solidFill>
                  <a:srgbClr val="1D5AA3"/>
                </a:solidFill>
              </a:rPr>
              <a:t>gefun</a:t>
            </a:r>
            <a:r>
              <a:rPr lang="en-US" sz="7300" b="1" dirty="0" smtClean="0">
                <a:solidFill>
                  <a:srgbClr val="1D5AA3"/>
                </a:solidFill>
              </a:rPr>
              <a:t>-</a:t>
            </a:r>
            <a:br>
              <a:rPr lang="en-US" sz="7300" b="1" dirty="0" smtClean="0">
                <a:solidFill>
                  <a:srgbClr val="1D5AA3"/>
                </a:solidFill>
              </a:rPr>
            </a:br>
            <a:r>
              <a:rPr lang="en-US" sz="7300" b="1" dirty="0" smtClean="0">
                <a:solidFill>
                  <a:srgbClr val="1D5AA3"/>
                </a:solidFill>
              </a:rPr>
              <a:t>den </a:t>
            </a:r>
            <a:r>
              <a:rPr lang="en-US" sz="7300" b="1" dirty="0" err="1" smtClean="0">
                <a:solidFill>
                  <a:srgbClr val="1D5AA3"/>
                </a:solidFill>
              </a:rPr>
              <a:t>wird</a:t>
            </a:r>
            <a:r>
              <a:rPr lang="en-US" sz="7300" b="1" dirty="0" smtClean="0">
                <a:solidFill>
                  <a:srgbClr val="1D5AA3"/>
                </a:solidFill>
              </a:rPr>
              <a:t>.</a:t>
            </a:r>
          </a:p>
          <a:p>
            <a:pPr marL="0" indent="0">
              <a:buNone/>
            </a:pPr>
            <a:endParaRPr lang="en-US" sz="7300" b="1" dirty="0">
              <a:solidFill>
                <a:srgbClr val="1D5AA3"/>
              </a:solidFill>
            </a:endParaRPr>
          </a:p>
          <a:p>
            <a:pPr marL="0" indent="0">
              <a:buNone/>
            </a:pPr>
            <a:endParaRPr lang="de-AT" dirty="0"/>
          </a:p>
          <a:p>
            <a:pPr marL="0" lvl="0" indent="0">
              <a:buNone/>
            </a:pPr>
            <a:r>
              <a:rPr lang="en-US" sz="4400" dirty="0" err="1" smtClean="0"/>
              <a:t>Stimmt</a:t>
            </a:r>
            <a:r>
              <a:rPr lang="en-US" sz="4400" dirty="0" smtClean="0"/>
              <a:t> das?</a:t>
            </a:r>
          </a:p>
          <a:p>
            <a:pPr marL="0" lvl="0" indent="0">
              <a:buNone/>
            </a:pPr>
            <a:endParaRPr lang="de-DE" sz="4400" dirty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402" y="3282272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82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B1B9DF-CC6B-4CD5-8632-A2A8E4DD7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590" y="2264266"/>
            <a:ext cx="7598299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de-DE" sz="4000" b="1" dirty="0" err="1" smtClean="0">
                <a:solidFill>
                  <a:srgbClr val="1D5AA3"/>
                </a:solidFill>
              </a:rPr>
              <a:t>Richtig</a:t>
            </a:r>
            <a:r>
              <a:rPr lang="en-US" altLang="de-DE" sz="4000" b="1" dirty="0" smtClean="0">
                <a:solidFill>
                  <a:srgbClr val="1D5AA3"/>
                </a:solidFill>
              </a:rPr>
              <a:t> (fest, </a:t>
            </a:r>
            <a:r>
              <a:rPr lang="en-US" altLang="de-DE" sz="4000" b="1" dirty="0" err="1" smtClean="0">
                <a:solidFill>
                  <a:srgbClr val="1D5AA3"/>
                </a:solidFill>
              </a:rPr>
              <a:t>flüssig</a:t>
            </a:r>
            <a:r>
              <a:rPr lang="en-US" altLang="de-DE" sz="4000" b="1" dirty="0" smtClean="0">
                <a:solidFill>
                  <a:srgbClr val="1D5AA3"/>
                </a:solidFill>
              </a:rPr>
              <a:t> und </a:t>
            </a:r>
            <a:r>
              <a:rPr lang="en-US" altLang="de-DE" sz="4000" b="1" dirty="0" err="1" smtClean="0">
                <a:solidFill>
                  <a:srgbClr val="1D5AA3"/>
                </a:solidFill>
              </a:rPr>
              <a:t>gasförmig</a:t>
            </a:r>
            <a:r>
              <a:rPr lang="en-US" altLang="de-DE" sz="4000" b="1" dirty="0" smtClean="0">
                <a:solidFill>
                  <a:srgbClr val="1D5AA3"/>
                </a:solidFill>
              </a:rPr>
              <a:t>)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de-DE" sz="4000" b="1" dirty="0">
              <a:solidFill>
                <a:srgbClr val="1D5AA3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de-DE" sz="4000" b="1" dirty="0">
              <a:solidFill>
                <a:srgbClr val="1D5AA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4000" b="1" dirty="0">
              <a:solidFill>
                <a:srgbClr val="1D5AA3"/>
              </a:solidFill>
            </a:endParaRPr>
          </a:p>
        </p:txBody>
      </p:sp>
      <p:pic>
        <p:nvPicPr>
          <p:cNvPr id="1026" name="Picture 2" descr="C:\Users\user\Desktop\3forms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190" y="3274838"/>
            <a:ext cx="3619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25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rgbClr val="30AAD0"/>
                </a:solidFill>
                <a:latin typeface="+mn-lt"/>
              </a:rPr>
              <a:t>Frage</a:t>
            </a:r>
            <a:r>
              <a:rPr lang="en-US" b="1" dirty="0" smtClean="0">
                <a:solidFill>
                  <a:srgbClr val="30AAD0"/>
                </a:solidFill>
                <a:latin typeface="+mn-lt"/>
              </a:rPr>
              <a:t> des </a:t>
            </a:r>
            <a:r>
              <a:rPr lang="en-US" b="1" dirty="0" err="1" smtClean="0">
                <a:solidFill>
                  <a:srgbClr val="30AAD0"/>
                </a:solidFill>
                <a:latin typeface="+mn-lt"/>
              </a:rPr>
              <a:t>Tages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310774"/>
            <a:ext cx="6933439" cy="355047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en-US" sz="7300" b="1" dirty="0" err="1" smtClean="0">
                <a:solidFill>
                  <a:srgbClr val="1D5AA3"/>
                </a:solidFill>
              </a:rPr>
              <a:t>Reguliert</a:t>
            </a:r>
            <a:r>
              <a:rPr lang="en-US" sz="7300" b="1" dirty="0" smtClean="0">
                <a:solidFill>
                  <a:srgbClr val="1D5AA3"/>
                </a:solidFill>
              </a:rPr>
              <a:t> Wasser die </a:t>
            </a:r>
            <a:r>
              <a:rPr lang="en-US" sz="7300" b="1" dirty="0" err="1" smtClean="0">
                <a:solidFill>
                  <a:srgbClr val="1D5AA3"/>
                </a:solidFill>
              </a:rPr>
              <a:t>Erd-Temperatur</a:t>
            </a:r>
            <a:r>
              <a:rPr lang="en-US" sz="7300" b="1" dirty="0" smtClean="0">
                <a:solidFill>
                  <a:srgbClr val="1D5AA3"/>
                </a:solidFill>
              </a:rPr>
              <a:t>?</a:t>
            </a:r>
          </a:p>
          <a:p>
            <a:pPr marL="0" indent="0">
              <a:buNone/>
            </a:pPr>
            <a:endParaRPr lang="de-AT" dirty="0" smtClean="0"/>
          </a:p>
          <a:p>
            <a:pPr marL="0" lvl="0" indent="0">
              <a:buNone/>
            </a:pPr>
            <a:r>
              <a:rPr lang="de-AT" sz="4400" dirty="0" smtClean="0"/>
              <a:t>Richtig? </a:t>
            </a:r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926509"/>
            <a:ext cx="1756480" cy="228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9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1744000" y="2459751"/>
            <a:ext cx="700582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de-DE" sz="4000" b="1" dirty="0" smtClean="0">
                <a:solidFill>
                  <a:srgbClr val="1D5AA3"/>
                </a:solidFill>
              </a:rPr>
              <a:t>Ja, </a:t>
            </a:r>
            <a:r>
              <a:rPr lang="en-US" altLang="de-DE" sz="4000" b="1" dirty="0" err="1" smtClean="0">
                <a:solidFill>
                  <a:srgbClr val="1D5AA3"/>
                </a:solidFill>
              </a:rPr>
              <a:t>es</a:t>
            </a:r>
            <a:r>
              <a:rPr lang="en-US" altLang="de-DE" sz="4000" b="1" dirty="0" smtClean="0">
                <a:solidFill>
                  <a:srgbClr val="1D5AA3"/>
                </a:solidFill>
              </a:rPr>
              <a:t> </a:t>
            </a:r>
            <a:r>
              <a:rPr lang="en-US" altLang="de-DE" sz="4000" b="1" dirty="0" err="1" smtClean="0">
                <a:solidFill>
                  <a:srgbClr val="1D5AA3"/>
                </a:solidFill>
              </a:rPr>
              <a:t>ist</a:t>
            </a:r>
            <a:r>
              <a:rPr lang="en-US" altLang="de-DE" sz="4000" b="1" dirty="0" smtClean="0">
                <a:solidFill>
                  <a:srgbClr val="1D5AA3"/>
                </a:solidFill>
              </a:rPr>
              <a:t> </a:t>
            </a:r>
            <a:r>
              <a:rPr lang="en-US" altLang="de-DE" sz="4000" b="1" dirty="0" err="1" smtClean="0">
                <a:solidFill>
                  <a:srgbClr val="1D5AA3"/>
                </a:solidFill>
              </a:rPr>
              <a:t>ein</a:t>
            </a:r>
            <a:r>
              <a:rPr lang="en-US" altLang="de-DE" sz="4000" b="1" dirty="0" smtClean="0">
                <a:solidFill>
                  <a:srgbClr val="1D5AA3"/>
                </a:solidFill>
              </a:rPr>
              <a:t> </a:t>
            </a:r>
            <a:r>
              <a:rPr lang="en-US" altLang="de-DE" sz="4000" b="1" dirty="0" err="1" smtClean="0">
                <a:solidFill>
                  <a:srgbClr val="1D5AA3"/>
                </a:solidFill>
              </a:rPr>
              <a:t>natürlicher</a:t>
            </a:r>
            <a:r>
              <a:rPr lang="en-US" altLang="de-DE" sz="4000" b="1" dirty="0" smtClean="0">
                <a:solidFill>
                  <a:srgbClr val="1D5AA3"/>
                </a:solidFill>
              </a:rPr>
              <a:t> Isolator.</a:t>
            </a:r>
          </a:p>
          <a:p>
            <a:endParaRPr lang="en-US" sz="4000" b="1" dirty="0">
              <a:solidFill>
                <a:srgbClr val="1D5AA3"/>
              </a:solidFill>
            </a:endParaRPr>
          </a:p>
          <a:p>
            <a:endParaRPr lang="de-DE" sz="4000" dirty="0"/>
          </a:p>
        </p:txBody>
      </p:sp>
      <p:pic>
        <p:nvPicPr>
          <p:cNvPr id="2050" name="Picture 2" descr="C:\Users\user\Desktop\tiger-2535888_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009" y="3226071"/>
            <a:ext cx="4187211" cy="278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77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rgbClr val="30AAD0"/>
                </a:solidFill>
                <a:latin typeface="+mn-lt"/>
              </a:rPr>
              <a:t>Frage</a:t>
            </a:r>
            <a:r>
              <a:rPr lang="en-US" b="1" dirty="0" smtClean="0">
                <a:solidFill>
                  <a:srgbClr val="30AAD0"/>
                </a:solidFill>
                <a:latin typeface="+mn-lt"/>
              </a:rPr>
              <a:t> des </a:t>
            </a:r>
            <a:r>
              <a:rPr lang="en-US" b="1" dirty="0" err="1" smtClean="0">
                <a:solidFill>
                  <a:srgbClr val="30AAD0"/>
                </a:solidFill>
                <a:latin typeface="+mn-lt"/>
              </a:rPr>
              <a:t>Tages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25647"/>
            <a:ext cx="6933439" cy="3550472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7300" b="1" dirty="0" err="1" smtClean="0">
                <a:solidFill>
                  <a:srgbClr val="1D5AA3"/>
                </a:solidFill>
              </a:rPr>
              <a:t>Wie</a:t>
            </a:r>
            <a:r>
              <a:rPr lang="en-US" sz="7300" b="1" dirty="0" smtClean="0">
                <a:solidFill>
                  <a:srgbClr val="1D5AA3"/>
                </a:solidFill>
              </a:rPr>
              <a:t> </a:t>
            </a:r>
            <a:r>
              <a:rPr lang="en-US" sz="7300" b="1" dirty="0" err="1" smtClean="0">
                <a:solidFill>
                  <a:srgbClr val="1D5AA3"/>
                </a:solidFill>
              </a:rPr>
              <a:t>hoch</a:t>
            </a:r>
            <a:r>
              <a:rPr lang="en-US" sz="7300" b="1" dirty="0" smtClean="0">
                <a:solidFill>
                  <a:srgbClr val="1D5AA3"/>
                </a:solidFill>
              </a:rPr>
              <a:t> </a:t>
            </a:r>
            <a:r>
              <a:rPr lang="en-US" sz="7300" b="1" dirty="0" err="1" smtClean="0">
                <a:solidFill>
                  <a:srgbClr val="1D5AA3"/>
                </a:solidFill>
              </a:rPr>
              <a:t>ist</a:t>
            </a:r>
            <a:r>
              <a:rPr lang="en-US" sz="7300" b="1" dirty="0" smtClean="0">
                <a:solidFill>
                  <a:srgbClr val="1D5AA3"/>
                </a:solidFill>
              </a:rPr>
              <a:t> der </a:t>
            </a:r>
            <a:r>
              <a:rPr lang="en-US" sz="7300" b="1" dirty="0" err="1" smtClean="0">
                <a:solidFill>
                  <a:srgbClr val="1D5AA3"/>
                </a:solidFill>
              </a:rPr>
              <a:t>Anteil</a:t>
            </a:r>
            <a:r>
              <a:rPr lang="en-US" sz="7300" b="1" dirty="0" smtClean="0">
                <a:solidFill>
                  <a:srgbClr val="1D5AA3"/>
                </a:solidFill>
              </a:rPr>
              <a:t> von Wasser </a:t>
            </a:r>
            <a:r>
              <a:rPr lang="en-US" sz="7300" b="1" dirty="0" err="1" smtClean="0">
                <a:solidFill>
                  <a:srgbClr val="1D5AA3"/>
                </a:solidFill>
              </a:rPr>
              <a:t>im</a:t>
            </a:r>
            <a:r>
              <a:rPr lang="en-US" sz="7300" b="1" dirty="0" smtClean="0">
                <a:solidFill>
                  <a:srgbClr val="1D5AA3"/>
                </a:solidFill>
              </a:rPr>
              <a:t> </a:t>
            </a:r>
            <a:r>
              <a:rPr lang="en-US" sz="7300" b="1" dirty="0" err="1" smtClean="0">
                <a:solidFill>
                  <a:srgbClr val="1D5AA3"/>
                </a:solidFill>
              </a:rPr>
              <a:t>menschlichen</a:t>
            </a:r>
            <a:r>
              <a:rPr lang="en-US" sz="7300" b="1" dirty="0" smtClean="0">
                <a:solidFill>
                  <a:srgbClr val="1D5AA3"/>
                </a:solidFill>
              </a:rPr>
              <a:t> </a:t>
            </a:r>
            <a:r>
              <a:rPr lang="en-US" sz="7300" b="1" dirty="0" err="1" smtClean="0">
                <a:solidFill>
                  <a:srgbClr val="1D5AA3"/>
                </a:solidFill>
              </a:rPr>
              <a:t>Körper</a:t>
            </a:r>
            <a:r>
              <a:rPr lang="en-US" sz="7300" b="1" dirty="0" smtClean="0">
                <a:solidFill>
                  <a:srgbClr val="1D5AA3"/>
                </a:solidFill>
              </a:rPr>
              <a:t>?</a:t>
            </a:r>
            <a:endParaRPr lang="en-US" sz="7300" b="1" dirty="0">
              <a:solidFill>
                <a:srgbClr val="1D5AA3"/>
              </a:solidFill>
            </a:endParaRPr>
          </a:p>
          <a:p>
            <a:pPr marL="0" indent="0">
              <a:buNone/>
            </a:pPr>
            <a:endParaRPr lang="en-US" sz="7300" b="1" dirty="0">
              <a:solidFill>
                <a:srgbClr val="1D5AA3"/>
              </a:solidFill>
            </a:endParaRPr>
          </a:p>
          <a:p>
            <a:pPr marL="0" indent="0">
              <a:buNone/>
            </a:pPr>
            <a:r>
              <a:rPr lang="en-US" sz="7300" b="1" dirty="0" err="1" smtClean="0">
                <a:solidFill>
                  <a:srgbClr val="1D5AA3"/>
                </a:solidFill>
              </a:rPr>
              <a:t>Wie</a:t>
            </a:r>
            <a:r>
              <a:rPr lang="en-US" sz="7300" b="1" dirty="0" smtClean="0">
                <a:solidFill>
                  <a:srgbClr val="1D5AA3"/>
                </a:solidFill>
              </a:rPr>
              <a:t> </a:t>
            </a:r>
            <a:r>
              <a:rPr lang="en-US" sz="7300" b="1" dirty="0" err="1" smtClean="0">
                <a:solidFill>
                  <a:srgbClr val="1D5AA3"/>
                </a:solidFill>
              </a:rPr>
              <a:t>viel</a:t>
            </a:r>
            <a:r>
              <a:rPr lang="en-US" sz="7300" b="1" dirty="0" smtClean="0">
                <a:solidFill>
                  <a:srgbClr val="1D5AA3"/>
                </a:solidFill>
              </a:rPr>
              <a:t> der </a:t>
            </a:r>
            <a:r>
              <a:rPr lang="en-US" sz="7300" b="1" dirty="0" err="1" smtClean="0">
                <a:solidFill>
                  <a:srgbClr val="1D5AA3"/>
                </a:solidFill>
              </a:rPr>
              <a:t>Erd-Oberfläche</a:t>
            </a:r>
            <a:r>
              <a:rPr lang="en-US" sz="7300" b="1" dirty="0" smtClean="0">
                <a:solidFill>
                  <a:srgbClr val="1D5AA3"/>
                </a:solidFill>
              </a:rPr>
              <a:t> </a:t>
            </a:r>
            <a:r>
              <a:rPr lang="en-US" sz="7300" b="1" dirty="0" err="1" smtClean="0">
                <a:solidFill>
                  <a:srgbClr val="1D5AA3"/>
                </a:solidFill>
              </a:rPr>
              <a:t>ist</a:t>
            </a:r>
            <a:r>
              <a:rPr lang="en-US" sz="7300" b="1" dirty="0" smtClean="0">
                <a:solidFill>
                  <a:srgbClr val="1D5AA3"/>
                </a:solidFill>
              </a:rPr>
              <a:t> </a:t>
            </a:r>
            <a:br>
              <a:rPr lang="en-US" sz="7300" b="1" dirty="0" smtClean="0">
                <a:solidFill>
                  <a:srgbClr val="1D5AA3"/>
                </a:solidFill>
              </a:rPr>
            </a:br>
            <a:r>
              <a:rPr lang="en-US" sz="7300" b="1" dirty="0" smtClean="0">
                <a:solidFill>
                  <a:srgbClr val="1D5AA3"/>
                </a:solidFill>
              </a:rPr>
              <a:t>von Wasser </a:t>
            </a:r>
            <a:r>
              <a:rPr lang="en-US" sz="7300" b="1" dirty="0" err="1" smtClean="0">
                <a:solidFill>
                  <a:srgbClr val="1D5AA3"/>
                </a:solidFill>
              </a:rPr>
              <a:t>bedeckt</a:t>
            </a:r>
            <a:r>
              <a:rPr lang="en-US" sz="7300" b="1" dirty="0" smtClean="0">
                <a:solidFill>
                  <a:srgbClr val="1D5AA3"/>
                </a:solidFill>
              </a:rPr>
              <a:t>?</a:t>
            </a:r>
            <a:endParaRPr lang="en-US" sz="7300" b="1" dirty="0">
              <a:solidFill>
                <a:srgbClr val="1D5AA3"/>
              </a:solidFill>
            </a:endParaRPr>
          </a:p>
          <a:p>
            <a:pPr marL="0" indent="0">
              <a:buNone/>
            </a:pPr>
            <a:endParaRPr lang="en-US" sz="73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de-AT" dirty="0"/>
          </a:p>
          <a:p>
            <a:pPr marL="0" lvl="0" indent="0">
              <a:buNone/>
            </a:pPr>
            <a:r>
              <a:rPr lang="de-DE" sz="4400" b="1" dirty="0" smtClean="0"/>
              <a:t>Rate mal. </a:t>
            </a:r>
            <a:endParaRPr lang="de-DE" sz="4400" b="1" dirty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402" y="3282272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9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706384"/>
            <a:ext cx="77774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66</a:t>
            </a:r>
            <a:r>
              <a:rPr lang="en-US" sz="2400" dirty="0" smtClean="0"/>
              <a:t>% des </a:t>
            </a:r>
            <a:r>
              <a:rPr lang="en-US" sz="2400" dirty="0" err="1" smtClean="0"/>
              <a:t>menschlichen</a:t>
            </a:r>
            <a:r>
              <a:rPr lang="en-US" sz="2400" dirty="0" smtClean="0"/>
              <a:t> </a:t>
            </a:r>
            <a:r>
              <a:rPr lang="en-US" sz="2400" dirty="0" err="1" smtClean="0"/>
              <a:t>Körpers</a:t>
            </a:r>
            <a:r>
              <a:rPr lang="en-US" sz="2400" dirty="0" smtClean="0"/>
              <a:t> </a:t>
            </a:r>
            <a:r>
              <a:rPr lang="en-US" sz="2400" dirty="0" err="1" smtClean="0"/>
              <a:t>bestehen</a:t>
            </a:r>
            <a:r>
              <a:rPr lang="en-US" sz="2400" dirty="0" smtClean="0"/>
              <a:t> </a:t>
            </a:r>
            <a:r>
              <a:rPr lang="en-US" sz="2400" dirty="0" err="1" smtClean="0"/>
              <a:t>aus</a:t>
            </a:r>
            <a:r>
              <a:rPr lang="en-US" sz="2400" dirty="0" smtClean="0"/>
              <a:t> Wasser.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80</a:t>
            </a:r>
            <a:r>
              <a:rPr lang="en-US" sz="2400" dirty="0" smtClean="0"/>
              <a:t>% der </a:t>
            </a:r>
            <a:r>
              <a:rPr lang="en-US" sz="2400" dirty="0" err="1" smtClean="0"/>
              <a:t>Erd-Oberfläche</a:t>
            </a:r>
            <a:r>
              <a:rPr lang="en-US" sz="2400" dirty="0" smtClean="0"/>
              <a:t> </a:t>
            </a:r>
            <a:r>
              <a:rPr lang="en-US" sz="2400" dirty="0" err="1" smtClean="0"/>
              <a:t>ist</a:t>
            </a:r>
            <a:r>
              <a:rPr lang="en-US" sz="2400" dirty="0" smtClean="0"/>
              <a:t> Wasser.</a:t>
            </a:r>
            <a:endParaRPr lang="en-US" sz="2400" dirty="0"/>
          </a:p>
        </p:txBody>
      </p:sp>
      <p:pic>
        <p:nvPicPr>
          <p:cNvPr id="3074" name="Picture 2" descr="C:\Users\user\Desktop\hands-600497_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53" y="3977640"/>
            <a:ext cx="3972395" cy="2650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954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rgbClr val="30AAD0"/>
                </a:solidFill>
                <a:latin typeface="+mn-lt"/>
              </a:rPr>
              <a:t>Frage</a:t>
            </a:r>
            <a:r>
              <a:rPr lang="en-US" b="1" dirty="0" smtClean="0">
                <a:solidFill>
                  <a:srgbClr val="30AAD0"/>
                </a:solidFill>
                <a:latin typeface="+mn-lt"/>
              </a:rPr>
              <a:t> des </a:t>
            </a:r>
            <a:r>
              <a:rPr lang="en-US" b="1" dirty="0" err="1" smtClean="0">
                <a:solidFill>
                  <a:srgbClr val="30AAD0"/>
                </a:solidFill>
                <a:latin typeface="+mn-lt"/>
              </a:rPr>
              <a:t>Tages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137945"/>
            <a:ext cx="6696878" cy="355047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de-DE" sz="7300" b="1" dirty="0" smtClean="0">
                <a:solidFill>
                  <a:srgbClr val="1D5AA3"/>
                </a:solidFill>
              </a:rPr>
              <a:t>Wie viel des Wassers auf der Erde ist zum Trinken geeignet?</a:t>
            </a:r>
            <a:endParaRPr lang="de-AT" dirty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531" y="3496750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36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976660" y="1361918"/>
            <a:ext cx="10486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4000" b="1" dirty="0" smtClean="0">
                <a:solidFill>
                  <a:srgbClr val="1D5AA3"/>
                </a:solidFill>
              </a:rPr>
              <a:t> 1% </a:t>
            </a:r>
            <a:endParaRPr lang="de-DE" sz="4000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54614"/>
            <a:ext cx="777748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Frischwasser</a:t>
            </a:r>
            <a:r>
              <a:rPr lang="en-US" sz="2400" dirty="0" smtClean="0"/>
              <a:t> </a:t>
            </a:r>
            <a:r>
              <a:rPr lang="en-US" sz="2400" dirty="0" err="1" smtClean="0"/>
              <a:t>macht</a:t>
            </a:r>
            <a:r>
              <a:rPr lang="en-US" sz="2400" dirty="0" smtClean="0"/>
              <a:t> </a:t>
            </a:r>
            <a:r>
              <a:rPr lang="en-US" sz="2400" dirty="0" err="1" smtClean="0"/>
              <a:t>nur</a:t>
            </a:r>
            <a:r>
              <a:rPr lang="en-US" sz="2400" dirty="0" smtClean="0"/>
              <a:t> </a:t>
            </a:r>
            <a:r>
              <a:rPr lang="en-US" sz="2400" dirty="0" err="1" smtClean="0"/>
              <a:t>einen</a:t>
            </a:r>
            <a:r>
              <a:rPr lang="en-US" sz="2400" dirty="0" smtClean="0"/>
              <a:t> </a:t>
            </a:r>
            <a:r>
              <a:rPr lang="en-US" sz="2400" dirty="0" err="1" smtClean="0"/>
              <a:t>sehr</a:t>
            </a:r>
            <a:r>
              <a:rPr lang="en-US" sz="2400" dirty="0" smtClean="0"/>
              <a:t> </a:t>
            </a:r>
            <a:r>
              <a:rPr lang="en-US" sz="2400" dirty="0" err="1" smtClean="0"/>
              <a:t>kleinen</a:t>
            </a:r>
            <a:r>
              <a:rPr lang="en-US" sz="2400" dirty="0" smtClean="0"/>
              <a:t> </a:t>
            </a:r>
            <a:r>
              <a:rPr lang="en-US" sz="2400" dirty="0" err="1" smtClean="0"/>
              <a:t>Teil</a:t>
            </a:r>
            <a:r>
              <a:rPr lang="en-US" sz="2400" dirty="0" smtClean="0"/>
              <a:t> </a:t>
            </a:r>
            <a:r>
              <a:rPr lang="en-US" sz="2400" dirty="0" err="1" smtClean="0"/>
              <a:t>allen</a:t>
            </a:r>
            <a:r>
              <a:rPr lang="en-US" sz="2400" dirty="0" smtClean="0"/>
              <a:t> </a:t>
            </a:r>
            <a:r>
              <a:rPr lang="en-US" sz="2400" dirty="0" err="1" smtClean="0"/>
              <a:t>Wassers</a:t>
            </a:r>
            <a:r>
              <a:rPr lang="en-US" sz="2400" dirty="0" smtClean="0"/>
              <a:t> auf der </a:t>
            </a:r>
            <a:r>
              <a:rPr lang="en-US" sz="2400" dirty="0" err="1" smtClean="0"/>
              <a:t>Erde</a:t>
            </a:r>
            <a:r>
              <a:rPr lang="en-US" sz="2400" dirty="0" smtClean="0"/>
              <a:t> </a:t>
            </a:r>
            <a:r>
              <a:rPr lang="en-US" sz="2400" dirty="0" err="1" smtClean="0"/>
              <a:t>aus.</a:t>
            </a:r>
            <a:r>
              <a:rPr lang="en-US" sz="2400" dirty="0" smtClean="0"/>
              <a:t> </a:t>
            </a:r>
            <a:r>
              <a:rPr lang="en-US" sz="2400" dirty="0" err="1" smtClean="0"/>
              <a:t>Obwohl</a:t>
            </a:r>
            <a:r>
              <a:rPr lang="en-US" sz="2400" dirty="0" smtClean="0"/>
              <a:t> fast 70% der </a:t>
            </a:r>
            <a:r>
              <a:rPr lang="en-US" sz="2400" dirty="0" err="1" smtClean="0"/>
              <a:t>Erde</a:t>
            </a:r>
            <a:r>
              <a:rPr lang="en-US" sz="2400" dirty="0" smtClean="0"/>
              <a:t> von Wasser </a:t>
            </a:r>
            <a:r>
              <a:rPr lang="en-US" sz="2400" dirty="0" err="1" smtClean="0"/>
              <a:t>bedeckt</a:t>
            </a:r>
            <a:r>
              <a:rPr lang="en-US" sz="2400" dirty="0" smtClean="0"/>
              <a:t> </a:t>
            </a:r>
            <a:r>
              <a:rPr lang="en-US" sz="2400" dirty="0" err="1" smtClean="0"/>
              <a:t>sind</a:t>
            </a:r>
            <a:r>
              <a:rPr lang="en-US" sz="2400" dirty="0" smtClean="0"/>
              <a:t>, </a:t>
            </a:r>
            <a:r>
              <a:rPr lang="en-US" sz="2400" dirty="0" err="1" smtClean="0"/>
              <a:t>sind</a:t>
            </a:r>
            <a:r>
              <a:rPr lang="en-US" sz="2400" dirty="0" smtClean="0"/>
              <a:t> </a:t>
            </a:r>
            <a:r>
              <a:rPr lang="en-US" sz="2400" dirty="0" err="1" smtClean="0"/>
              <a:t>nur</a:t>
            </a:r>
            <a:r>
              <a:rPr lang="en-US" sz="2400" dirty="0" smtClean="0"/>
              <a:t> 2,5% </a:t>
            </a:r>
            <a:r>
              <a:rPr lang="en-US" sz="2400" dirty="0" err="1" smtClean="0"/>
              <a:t>davon</a:t>
            </a:r>
            <a:r>
              <a:rPr lang="en-US" sz="2400" dirty="0" smtClean="0"/>
              <a:t> </a:t>
            </a:r>
            <a:r>
              <a:rPr lang="en-US" sz="2400" dirty="0" err="1" smtClean="0"/>
              <a:t>Frischwasser</a:t>
            </a:r>
            <a:r>
              <a:rPr lang="en-US" sz="2400" dirty="0" smtClean="0"/>
              <a:t>. Der Rest </a:t>
            </a:r>
            <a:r>
              <a:rPr lang="en-US" sz="2400" dirty="0" err="1" smtClean="0"/>
              <a:t>ist</a:t>
            </a:r>
            <a:r>
              <a:rPr lang="en-US" sz="2400" dirty="0" smtClean="0"/>
              <a:t> </a:t>
            </a:r>
            <a:r>
              <a:rPr lang="en-US" sz="2400" dirty="0" err="1" smtClean="0"/>
              <a:t>salziges</a:t>
            </a:r>
            <a:r>
              <a:rPr lang="en-US" sz="2400" dirty="0" smtClean="0"/>
              <a:t> Wasser der </a:t>
            </a:r>
            <a:r>
              <a:rPr lang="en-US" sz="2400" dirty="0" err="1" smtClean="0"/>
              <a:t>Ozeane</a:t>
            </a:r>
            <a:r>
              <a:rPr lang="en-US" sz="2400" dirty="0" smtClean="0"/>
              <a:t>. Und von </a:t>
            </a:r>
            <a:r>
              <a:rPr lang="en-US" sz="2400" dirty="0" err="1" smtClean="0"/>
              <a:t>unserem</a:t>
            </a:r>
            <a:r>
              <a:rPr lang="en-US" sz="2400" dirty="0" smtClean="0"/>
              <a:t> </a:t>
            </a:r>
            <a:r>
              <a:rPr lang="en-US" sz="2400" dirty="0" err="1" smtClean="0"/>
              <a:t>Frischwasser</a:t>
            </a:r>
            <a:r>
              <a:rPr lang="en-US" sz="2400" dirty="0" smtClean="0"/>
              <a:t> </a:t>
            </a:r>
            <a:r>
              <a:rPr lang="en-US" sz="2400" dirty="0" err="1" smtClean="0"/>
              <a:t>sind</a:t>
            </a:r>
            <a:r>
              <a:rPr lang="en-US" sz="2400" dirty="0" smtClean="0"/>
              <a:t> </a:t>
            </a:r>
            <a:r>
              <a:rPr lang="en-US" sz="2400" dirty="0" err="1" smtClean="0"/>
              <a:t>sogar</a:t>
            </a:r>
            <a:r>
              <a:rPr lang="en-US" sz="2400" dirty="0" smtClean="0"/>
              <a:t> </a:t>
            </a:r>
            <a:r>
              <a:rPr lang="en-US" sz="2400" dirty="0" err="1" smtClean="0"/>
              <a:t>nur</a:t>
            </a:r>
            <a:r>
              <a:rPr lang="en-US" sz="2400" dirty="0" smtClean="0"/>
              <a:t> 1% gut </a:t>
            </a:r>
            <a:r>
              <a:rPr lang="en-US" sz="2400" dirty="0" err="1" smtClean="0"/>
              <a:t>erreichbar</a:t>
            </a:r>
            <a:r>
              <a:rPr lang="en-US" sz="2400" dirty="0" smtClean="0"/>
              <a:t>, </a:t>
            </a:r>
            <a:br>
              <a:rPr lang="en-US" sz="2400" dirty="0" smtClean="0"/>
            </a:br>
            <a:r>
              <a:rPr lang="en-US" sz="2400" dirty="0" smtClean="0"/>
              <a:t>der </a:t>
            </a:r>
            <a:r>
              <a:rPr lang="en-US" sz="2400" dirty="0" err="1" smtClean="0"/>
              <a:t>restliche</a:t>
            </a:r>
            <a:r>
              <a:rPr lang="en-US" sz="2400" dirty="0" smtClean="0"/>
              <a:t> </a:t>
            </a:r>
            <a:r>
              <a:rPr lang="en-US" sz="2400" dirty="0" err="1" smtClean="0"/>
              <a:t>Teil</a:t>
            </a:r>
            <a:r>
              <a:rPr lang="en-US" sz="2400" dirty="0" smtClean="0"/>
              <a:t> </a:t>
            </a:r>
            <a:r>
              <a:rPr lang="en-US" sz="2400" dirty="0" err="1" smtClean="0"/>
              <a:t>ist</a:t>
            </a:r>
            <a:r>
              <a:rPr lang="en-US" sz="2400" dirty="0" smtClean="0"/>
              <a:t> in </a:t>
            </a:r>
            <a:r>
              <a:rPr lang="en-US" sz="2400" dirty="0" err="1" smtClean="0"/>
              <a:t>Gletschern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und </a:t>
            </a:r>
            <a:r>
              <a:rPr lang="en-US" sz="2400" dirty="0" err="1" smtClean="0"/>
              <a:t>Schneefeldern</a:t>
            </a:r>
            <a:r>
              <a:rPr lang="en-US" sz="2400" dirty="0" smtClean="0"/>
              <a:t> </a:t>
            </a:r>
            <a:r>
              <a:rPr lang="en-US" sz="2400" dirty="0" err="1" smtClean="0"/>
              <a:t>eingeschlossen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pic>
        <p:nvPicPr>
          <p:cNvPr id="4098" name="Picture 2" descr="C:\Users\user\Desktop\fountain-3761513_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345" y="4197439"/>
            <a:ext cx="3109551" cy="206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35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Frage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des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Tages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30AAD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17600" b="1" dirty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Kann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es</a:t>
            </a:r>
            <a:r>
              <a:rPr lang="en-US" sz="17600" b="1" dirty="0" smtClean="0">
                <a:solidFill>
                  <a:srgbClr val="1D5AA3"/>
                </a:solidFill>
              </a:rPr>
              <a:t> sein, </a:t>
            </a:r>
            <a:r>
              <a:rPr lang="en-US" sz="17600" b="1" dirty="0" err="1" smtClean="0">
                <a:solidFill>
                  <a:srgbClr val="1D5AA3"/>
                </a:solidFill>
              </a:rPr>
              <a:t>dass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ich</a:t>
            </a:r>
            <a:r>
              <a:rPr lang="en-US" sz="17600" b="1" dirty="0" smtClean="0">
                <a:solidFill>
                  <a:srgbClr val="1D5AA3"/>
                </a:solidFill>
              </a:rPr>
              <a:t> Wasser </a:t>
            </a:r>
            <a:r>
              <a:rPr lang="en-US" sz="17600" b="1" dirty="0" err="1" smtClean="0">
                <a:solidFill>
                  <a:srgbClr val="1D5AA3"/>
                </a:solidFill>
              </a:rPr>
              <a:t>trinke</a:t>
            </a:r>
            <a:r>
              <a:rPr lang="en-US" sz="17600" b="1" dirty="0" smtClean="0">
                <a:solidFill>
                  <a:srgbClr val="1D5AA3"/>
                </a:solidFill>
              </a:rPr>
              <a:t>, </a:t>
            </a:r>
            <a:r>
              <a:rPr lang="en-US" sz="17600" b="1" dirty="0" err="1" smtClean="0">
                <a:solidFill>
                  <a:srgbClr val="1D5AA3"/>
                </a:solidFill>
              </a:rPr>
              <a:t>dass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einmal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Teil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eines</a:t>
            </a:r>
            <a:r>
              <a:rPr lang="en-US" sz="17600" b="1" dirty="0" smtClean="0">
                <a:solidFill>
                  <a:srgbClr val="1D5AA3"/>
                </a:solidFill>
              </a:rPr>
              <a:t> Dino-</a:t>
            </a:r>
            <a:br>
              <a:rPr lang="en-US" sz="17600" b="1" dirty="0" smtClean="0">
                <a:solidFill>
                  <a:srgbClr val="1D5AA3"/>
                </a:solidFill>
              </a:rPr>
            </a:br>
            <a:r>
              <a:rPr lang="en-US" sz="17600" b="1" dirty="0" err="1" smtClean="0">
                <a:solidFill>
                  <a:srgbClr val="1D5AA3"/>
                </a:solidFill>
              </a:rPr>
              <a:t>sauriers</a:t>
            </a:r>
            <a:r>
              <a:rPr lang="en-US" sz="17600" b="1" dirty="0" smtClean="0">
                <a:solidFill>
                  <a:srgbClr val="1D5AA3"/>
                </a:solidFill>
              </a:rPr>
              <a:t> war?</a:t>
            </a: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828" y="2310774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pic>
        <p:nvPicPr>
          <p:cNvPr id="5122" name="Picture 2" descr="C:\Users\user\Desktop\tyrannosaurus-rex-284554_6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700" y="4086010"/>
            <a:ext cx="3793067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557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44550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Richtige Antwort: Ja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60610"/>
            <a:ext cx="77774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400" dirty="0" smtClean="0"/>
          </a:p>
          <a:p>
            <a:pPr lvl="0"/>
            <a:r>
              <a:rPr lang="en-US" sz="2400" dirty="0" smtClean="0"/>
              <a:t>Wasser </a:t>
            </a:r>
            <a:r>
              <a:rPr lang="en-US" sz="2400" dirty="0" err="1" smtClean="0"/>
              <a:t>wird</a:t>
            </a:r>
            <a:r>
              <a:rPr lang="en-US" sz="2400" dirty="0" smtClean="0"/>
              <a:t> </a:t>
            </a:r>
            <a:r>
              <a:rPr lang="en-US" sz="2400" dirty="0" err="1" smtClean="0"/>
              <a:t>ständig</a:t>
            </a:r>
            <a:r>
              <a:rPr lang="en-US" sz="2400" dirty="0" smtClean="0"/>
              <a:t> </a:t>
            </a:r>
            <a:r>
              <a:rPr lang="en-US" sz="2400" dirty="0" err="1" smtClean="0"/>
              <a:t>recycelt</a:t>
            </a:r>
            <a:r>
              <a:rPr lang="en-US" sz="2400" dirty="0" smtClean="0"/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2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Frage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des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Tages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30AAD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123699"/>
            <a:ext cx="6933439" cy="3550472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  <a:defRPr/>
            </a:pPr>
            <a:r>
              <a:rPr lang="en-US" sz="17600" b="1" dirty="0" err="1" smtClean="0">
                <a:solidFill>
                  <a:srgbClr val="1D5AA3"/>
                </a:solidFill>
              </a:rPr>
              <a:t>Wie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viel</a:t>
            </a:r>
            <a:r>
              <a:rPr lang="en-US" sz="17600" b="1" dirty="0" smtClean="0">
                <a:solidFill>
                  <a:srgbClr val="1D5AA3"/>
                </a:solidFill>
              </a:rPr>
              <a:t> Wasser </a:t>
            </a:r>
            <a:r>
              <a:rPr lang="en-US" sz="17600" b="1" dirty="0" err="1" smtClean="0">
                <a:solidFill>
                  <a:srgbClr val="1D5AA3"/>
                </a:solidFill>
              </a:rPr>
              <a:t>wird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durchschnittlich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bei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einer</a:t>
            </a:r>
            <a:r>
              <a:rPr lang="en-US" sz="17600" b="1" dirty="0" smtClean="0">
                <a:solidFill>
                  <a:srgbClr val="1D5AA3"/>
                </a:solidFill>
              </a:rPr>
              <a:t> 5-minütigen </a:t>
            </a:r>
            <a:r>
              <a:rPr lang="en-US" sz="17600" b="1" dirty="0" err="1" smtClean="0">
                <a:solidFill>
                  <a:srgbClr val="1D5AA3"/>
                </a:solidFill>
              </a:rPr>
              <a:t>Dusche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verbraucht</a:t>
            </a:r>
            <a:r>
              <a:rPr lang="en-US" sz="17600" b="1" dirty="0" smtClean="0">
                <a:solidFill>
                  <a:srgbClr val="1D5AA3"/>
                </a:solidFill>
              </a:rPr>
              <a:t>?</a:t>
            </a:r>
          </a:p>
          <a:p>
            <a:pPr marL="0" lvl="0" indent="0">
              <a:buNone/>
              <a:defRPr/>
            </a:pP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  <a:defRPr/>
            </a:pPr>
            <a:endParaRPr lang="en-US" sz="17600" b="1" dirty="0" smtClean="0">
              <a:solidFill>
                <a:srgbClr val="1D5AA3"/>
              </a:solidFill>
              <a:latin typeface="Calibri" panose="020F0502020204030204"/>
            </a:endParaRPr>
          </a:p>
          <a:p>
            <a:pPr marL="0" lvl="0" indent="0">
              <a:buNone/>
              <a:defRPr/>
            </a:pPr>
            <a:endParaRPr kumimoji="0" lang="en-US" sz="17600" b="1" i="0" u="none" strike="noStrike" kern="1200" cap="none" spc="0" normalizeH="0" baseline="0" noProof="0" dirty="0" smtClean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172" y="435683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7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60610"/>
            <a:ext cx="84461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err="1" smtClean="0">
                <a:solidFill>
                  <a:prstClr val="black"/>
                </a:solidFill>
              </a:rPr>
              <a:t>Es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</a:rPr>
              <a:t>wird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</a:rPr>
              <a:t>geschätzt</a:t>
            </a:r>
            <a:r>
              <a:rPr lang="en-US" sz="2400" dirty="0" smtClean="0">
                <a:solidFill>
                  <a:prstClr val="black"/>
                </a:solidFill>
              </a:rPr>
              <a:t>, </a:t>
            </a:r>
            <a:r>
              <a:rPr lang="en-US" sz="2400" dirty="0" err="1" smtClean="0">
                <a:solidFill>
                  <a:prstClr val="black"/>
                </a:solidFill>
              </a:rPr>
              <a:t>dass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</a:rPr>
              <a:t>beim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</a:rPr>
              <a:t>Duschen</a:t>
            </a:r>
            <a:r>
              <a:rPr lang="en-US" sz="2400" dirty="0" smtClean="0">
                <a:solidFill>
                  <a:prstClr val="black"/>
                </a:solidFill>
              </a:rPr>
              <a:t> 9,5 Liter Wasser PRO MINTUTE </a:t>
            </a:r>
            <a:r>
              <a:rPr lang="en-US" sz="2400" dirty="0" err="1" smtClean="0">
                <a:solidFill>
                  <a:prstClr val="black"/>
                </a:solidFill>
              </a:rPr>
              <a:t>verbraucht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</a:rPr>
              <a:t>werden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</a:p>
          <a:p>
            <a:pPr lvl="0"/>
            <a:endParaRPr lang="en-US" sz="2400" dirty="0" smtClean="0">
              <a:solidFill>
                <a:prstClr val="black"/>
              </a:solidFill>
            </a:endParaRPr>
          </a:p>
          <a:p>
            <a:pPr lvl="0"/>
            <a:r>
              <a:rPr lang="en-US" sz="2400" b="1" dirty="0" smtClean="0">
                <a:solidFill>
                  <a:schemeClr val="accent1"/>
                </a:solidFill>
              </a:rPr>
              <a:t>Das </a:t>
            </a:r>
            <a:r>
              <a:rPr lang="en-US" sz="2400" b="1" dirty="0" err="1" smtClean="0">
                <a:solidFill>
                  <a:schemeClr val="accent1"/>
                </a:solidFill>
              </a:rPr>
              <a:t>sind</a:t>
            </a:r>
            <a:r>
              <a:rPr lang="en-US" sz="2400" b="1" dirty="0" smtClean="0">
                <a:solidFill>
                  <a:schemeClr val="accent1"/>
                </a:solidFill>
              </a:rPr>
              <a:t> 76 Liter Wasser </a:t>
            </a:r>
            <a:r>
              <a:rPr lang="en-US" sz="2400" b="1" dirty="0" err="1" smtClean="0">
                <a:solidFill>
                  <a:schemeClr val="accent1"/>
                </a:solidFill>
              </a:rPr>
              <a:t>beim</a:t>
            </a:r>
            <a:r>
              <a:rPr lang="en-US" sz="2400" b="1" dirty="0" smtClean="0">
                <a:solidFill>
                  <a:schemeClr val="accent1"/>
                </a:solidFill>
              </a:rPr>
              <a:t> </a:t>
            </a:r>
            <a:r>
              <a:rPr lang="en-US" sz="2400" b="1" dirty="0" err="1" smtClean="0">
                <a:solidFill>
                  <a:schemeClr val="accent1"/>
                </a:solidFill>
              </a:rPr>
              <a:t>durchschnittlichen</a:t>
            </a:r>
            <a:r>
              <a:rPr lang="en-US" sz="2400" b="1" dirty="0" smtClean="0">
                <a:solidFill>
                  <a:schemeClr val="accent1"/>
                </a:solidFill>
              </a:rPr>
              <a:t> </a:t>
            </a:r>
            <a:r>
              <a:rPr lang="en-US" sz="2400" b="1" dirty="0" err="1" smtClean="0">
                <a:solidFill>
                  <a:schemeClr val="accent1"/>
                </a:solidFill>
              </a:rPr>
              <a:t>Duschen</a:t>
            </a:r>
            <a:r>
              <a:rPr lang="en-US" sz="2400" b="1" dirty="0" smtClean="0">
                <a:solidFill>
                  <a:schemeClr val="accent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89327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Frage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des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Tages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30AAD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17600" b="1" dirty="0" err="1" smtClean="0">
                <a:solidFill>
                  <a:srgbClr val="1D5AA3"/>
                </a:solidFill>
              </a:rPr>
              <a:t>Wie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viel</a:t>
            </a:r>
            <a:r>
              <a:rPr lang="en-US" sz="17600" b="1" dirty="0" smtClean="0">
                <a:solidFill>
                  <a:srgbClr val="1D5AA3"/>
                </a:solidFill>
              </a:rPr>
              <a:t> Wasser </a:t>
            </a:r>
            <a:r>
              <a:rPr lang="en-US" sz="17600" b="1" dirty="0" err="1" smtClean="0">
                <a:solidFill>
                  <a:srgbClr val="1D5AA3"/>
                </a:solidFill>
              </a:rPr>
              <a:t>wird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durchschnittlich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beim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Abwaschen</a:t>
            </a:r>
            <a:r>
              <a:rPr lang="en-US" sz="17600" b="1" dirty="0" smtClean="0">
                <a:solidFill>
                  <a:srgbClr val="1D5AA3"/>
                </a:solidFill>
              </a:rPr>
              <a:t> von </a:t>
            </a:r>
            <a:r>
              <a:rPr lang="en-US" sz="17600" b="1" dirty="0" err="1" smtClean="0">
                <a:solidFill>
                  <a:srgbClr val="1D5AA3"/>
                </a:solidFill>
              </a:rPr>
              <a:t>Geschirr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mit</a:t>
            </a:r>
            <a:r>
              <a:rPr lang="en-US" sz="17600" b="1" dirty="0" smtClean="0">
                <a:solidFill>
                  <a:srgbClr val="1D5AA3"/>
                </a:solidFill>
              </a:rPr>
              <a:t> der Hand </a:t>
            </a:r>
            <a:r>
              <a:rPr lang="en-US" sz="17600" b="1" dirty="0" err="1" smtClean="0">
                <a:solidFill>
                  <a:srgbClr val="1D5AA3"/>
                </a:solidFill>
              </a:rPr>
              <a:t>gebraucht</a:t>
            </a:r>
            <a:r>
              <a:rPr lang="en-US" sz="17600" b="1" dirty="0" smtClean="0">
                <a:solidFill>
                  <a:srgbClr val="1D5AA3"/>
                </a:solidFill>
              </a:rPr>
              <a:t>?</a:t>
            </a:r>
            <a:endParaRPr lang="en-US" sz="176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en-US" sz="17600" b="1" dirty="0">
              <a:solidFill>
                <a:srgbClr val="1D5AA3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548" y="4238410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69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1072209" y="2791442"/>
            <a:ext cx="25472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Courier New" pitchFamily="49" charset="0"/>
              <a:buChar char="o"/>
            </a:pPr>
            <a:r>
              <a:rPr lang="fr-FR" sz="2400" dirty="0" smtClean="0"/>
              <a:t>35-80 Liter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C:\Users\user\Desktop\washing-dishes-1112077_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436" y="3604259"/>
            <a:ext cx="3227064" cy="21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461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Frage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des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Tages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30AAD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17600" b="1" dirty="0" err="1" smtClean="0">
                <a:solidFill>
                  <a:srgbClr val="1D5AA3"/>
                </a:solidFill>
              </a:rPr>
              <a:t>Welchen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Anteil</a:t>
            </a:r>
            <a:r>
              <a:rPr lang="en-US" sz="17600" b="1" dirty="0" smtClean="0">
                <a:solidFill>
                  <a:srgbClr val="1D5AA3"/>
                </a:solidFill>
              </a:rPr>
              <a:t> Wasser </a:t>
            </a:r>
            <a:r>
              <a:rPr lang="en-US" sz="17600" b="1" dirty="0" err="1" smtClean="0">
                <a:solidFill>
                  <a:srgbClr val="1D5AA3"/>
                </a:solidFill>
              </a:rPr>
              <a:t>erhalten</a:t>
            </a:r>
            <a:r>
              <a:rPr lang="en-US" sz="17600" b="1" dirty="0" smtClean="0">
                <a:solidFill>
                  <a:srgbClr val="1D5AA3"/>
                </a:solidFill>
              </a:rPr>
              <a:t> Menschen </a:t>
            </a:r>
            <a:r>
              <a:rPr lang="en-US" sz="17600" b="1" dirty="0" err="1" smtClean="0">
                <a:solidFill>
                  <a:srgbClr val="1D5AA3"/>
                </a:solidFill>
              </a:rPr>
              <a:t>typischerweise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durch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br>
              <a:rPr lang="en-US" sz="17600" b="1" dirty="0" smtClean="0">
                <a:solidFill>
                  <a:srgbClr val="1D5AA3"/>
                </a:solidFill>
              </a:rPr>
            </a:br>
            <a:r>
              <a:rPr lang="en-US" sz="17600" b="1" dirty="0" err="1" smtClean="0">
                <a:solidFill>
                  <a:srgbClr val="1D5AA3"/>
                </a:solidFill>
              </a:rPr>
              <a:t>ihre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Lebensmittel</a:t>
            </a:r>
            <a:r>
              <a:rPr lang="en-US" sz="17600" b="1" dirty="0" smtClean="0">
                <a:solidFill>
                  <a:srgbClr val="1D5AA3"/>
                </a:solidFill>
              </a:rPr>
              <a:t>?</a:t>
            </a:r>
            <a:endParaRPr lang="en-US" sz="17600" b="1" dirty="0">
              <a:solidFill>
                <a:srgbClr val="1D5AA3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47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3229900" y="1347709"/>
            <a:ext cx="50401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Richtige Antwort: 20%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8" y="2783265"/>
            <a:ext cx="84461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smtClean="0"/>
              <a:t>Die </a:t>
            </a:r>
            <a:r>
              <a:rPr lang="en-US" sz="2400" dirty="0" err="1" smtClean="0"/>
              <a:t>Durchschnitts</a:t>
            </a:r>
            <a:r>
              <a:rPr lang="en-US" sz="2400" dirty="0" smtClean="0"/>
              <a:t>-Person </a:t>
            </a:r>
            <a:r>
              <a:rPr lang="en-US" sz="2400" dirty="0" err="1" smtClean="0"/>
              <a:t>erhält</a:t>
            </a:r>
            <a:r>
              <a:rPr lang="en-US" sz="2400" dirty="0" smtClean="0"/>
              <a:t> ca. 20</a:t>
            </a:r>
            <a:r>
              <a:rPr lang="en-US" sz="2400" dirty="0"/>
              <a:t>% </a:t>
            </a:r>
            <a:r>
              <a:rPr lang="en-US" sz="2400" dirty="0" err="1" smtClean="0"/>
              <a:t>ihres</a:t>
            </a:r>
            <a:r>
              <a:rPr lang="en-US" sz="2400" dirty="0" smtClean="0"/>
              <a:t> </a:t>
            </a:r>
            <a:r>
              <a:rPr lang="en-US" sz="2400" dirty="0" err="1" smtClean="0"/>
              <a:t>täglichen</a:t>
            </a:r>
            <a:r>
              <a:rPr lang="en-US" sz="2400" dirty="0" smtClean="0"/>
              <a:t> </a:t>
            </a:r>
            <a:r>
              <a:rPr lang="en-US" sz="2400" dirty="0" err="1" smtClean="0"/>
              <a:t>Wasserbedarfs</a:t>
            </a:r>
            <a:r>
              <a:rPr lang="en-US" sz="2400" dirty="0" smtClean="0"/>
              <a:t> </a:t>
            </a:r>
            <a:r>
              <a:rPr lang="en-US" sz="2400" dirty="0" err="1" smtClean="0"/>
              <a:t>durch</a:t>
            </a:r>
            <a:r>
              <a:rPr lang="en-US" sz="2400" dirty="0" smtClean="0"/>
              <a:t> </a:t>
            </a:r>
            <a:r>
              <a:rPr lang="en-US" sz="2400" dirty="0" err="1" smtClean="0"/>
              <a:t>Lebensmittel</a:t>
            </a:r>
            <a:r>
              <a:rPr lang="en-US" sz="2400" dirty="0" smtClean="0"/>
              <a:t>. </a:t>
            </a:r>
            <a:r>
              <a:rPr lang="en-US" sz="2400" dirty="0" err="1" smtClean="0"/>
              <a:t>Ein</a:t>
            </a:r>
            <a:r>
              <a:rPr lang="en-US" sz="2400" dirty="0" smtClean="0"/>
              <a:t> </a:t>
            </a:r>
            <a:r>
              <a:rPr lang="en-US" sz="2400" dirty="0" err="1" smtClean="0"/>
              <a:t>Apfel</a:t>
            </a:r>
            <a:r>
              <a:rPr lang="en-US" sz="2400" dirty="0" smtClean="0"/>
              <a:t> hat 65</a:t>
            </a:r>
            <a:r>
              <a:rPr lang="en-US" sz="2400" dirty="0"/>
              <a:t>% </a:t>
            </a:r>
            <a:r>
              <a:rPr lang="en-US" sz="2400" dirty="0" smtClean="0"/>
              <a:t>Wasser</a:t>
            </a:r>
            <a:r>
              <a:rPr lang="en-US" sz="2400" dirty="0"/>
              <a:t>. </a:t>
            </a:r>
            <a:r>
              <a:rPr lang="en-US" sz="2400" dirty="0" err="1" smtClean="0"/>
              <a:t>Bananen</a:t>
            </a:r>
            <a:r>
              <a:rPr lang="en-US" sz="2400" dirty="0" smtClean="0"/>
              <a:t> </a:t>
            </a:r>
            <a:r>
              <a:rPr lang="en-US" sz="2400" dirty="0" err="1" smtClean="0"/>
              <a:t>haben</a:t>
            </a:r>
            <a:r>
              <a:rPr lang="en-US" sz="2400" dirty="0" smtClean="0"/>
              <a:t> 70</a:t>
            </a:r>
            <a:r>
              <a:rPr lang="en-US" sz="2400" dirty="0"/>
              <a:t>% </a:t>
            </a:r>
            <a:r>
              <a:rPr lang="en-US" sz="2400" dirty="0" smtClean="0"/>
              <a:t>Wasser. </a:t>
            </a:r>
            <a:r>
              <a:rPr lang="en-US" sz="2400" dirty="0"/>
              <a:t>Broccoli </a:t>
            </a:r>
            <a:r>
              <a:rPr lang="en-US" sz="2400" dirty="0" smtClean="0"/>
              <a:t>hat ca. 90</a:t>
            </a:r>
            <a:r>
              <a:rPr lang="en-US" sz="2400" dirty="0"/>
              <a:t>% </a:t>
            </a:r>
            <a:r>
              <a:rPr lang="en-US" sz="2400" dirty="0" smtClean="0"/>
              <a:t>Wasser. </a:t>
            </a:r>
            <a:r>
              <a:rPr lang="en-US" sz="2400" dirty="0" err="1" smtClean="0"/>
              <a:t>Sogar</a:t>
            </a:r>
            <a:r>
              <a:rPr lang="en-US" sz="2400" dirty="0" smtClean="0"/>
              <a:t> </a:t>
            </a:r>
            <a:r>
              <a:rPr lang="en-US" sz="2400" dirty="0" err="1" smtClean="0"/>
              <a:t>Lebensmittel</a:t>
            </a:r>
            <a:r>
              <a:rPr lang="en-US" sz="2400" dirty="0" smtClean="0"/>
              <a:t>, die du </a:t>
            </a:r>
            <a:r>
              <a:rPr lang="en-US" sz="2400" dirty="0" err="1" smtClean="0"/>
              <a:t>nicht</a:t>
            </a:r>
            <a:r>
              <a:rPr lang="en-US" sz="2400" dirty="0" smtClean="0"/>
              <a:t> </a:t>
            </a:r>
            <a:r>
              <a:rPr lang="en-US" sz="2400" dirty="0" err="1" smtClean="0"/>
              <a:t>als</a:t>
            </a:r>
            <a:r>
              <a:rPr lang="en-US" sz="2400" dirty="0" smtClean="0"/>
              <a:t> </a:t>
            </a:r>
            <a:r>
              <a:rPr lang="en-US" sz="2400" dirty="0" err="1" smtClean="0"/>
              <a:t>feucht</a:t>
            </a:r>
            <a:r>
              <a:rPr lang="en-US" sz="2400" dirty="0" smtClean="0"/>
              <a:t> </a:t>
            </a:r>
            <a:r>
              <a:rPr lang="en-US" sz="2400" dirty="0" err="1" smtClean="0"/>
              <a:t>ansiehst</a:t>
            </a:r>
            <a:r>
              <a:rPr lang="en-US" sz="2400" dirty="0"/>
              <a:t> </a:t>
            </a:r>
            <a:r>
              <a:rPr lang="en-US" sz="2400" dirty="0" smtClean="0"/>
              <a:t>– </a:t>
            </a:r>
            <a:r>
              <a:rPr lang="en-US" sz="2400" dirty="0" err="1" smtClean="0"/>
              <a:t>eine</a:t>
            </a:r>
            <a:r>
              <a:rPr lang="en-US" sz="2400" dirty="0" smtClean="0"/>
              <a:t> </a:t>
            </a:r>
            <a:r>
              <a:rPr lang="en-US" sz="2400" dirty="0" err="1" smtClean="0"/>
              <a:t>Scheibe</a:t>
            </a:r>
            <a:r>
              <a:rPr lang="en-US" sz="2400" dirty="0" smtClean="0"/>
              <a:t> </a:t>
            </a:r>
            <a:r>
              <a:rPr lang="en-US" sz="2400" dirty="0" err="1" smtClean="0"/>
              <a:t>Weißbrot</a:t>
            </a:r>
            <a:r>
              <a:rPr lang="en-US" sz="2400" dirty="0" smtClean="0"/>
              <a:t> </a:t>
            </a:r>
            <a:r>
              <a:rPr lang="en-US" sz="2400" dirty="0"/>
              <a:t>(40% </a:t>
            </a:r>
            <a:r>
              <a:rPr lang="en-US" sz="2400" dirty="0" smtClean="0"/>
              <a:t>Wasser), </a:t>
            </a:r>
            <a:r>
              <a:rPr lang="en-US" sz="2400" dirty="0" err="1" smtClean="0"/>
              <a:t>Rinderfleisch</a:t>
            </a:r>
            <a:r>
              <a:rPr lang="en-US" sz="2400" dirty="0" smtClean="0"/>
              <a:t> (53</a:t>
            </a:r>
            <a:r>
              <a:rPr lang="en-US" sz="2400" dirty="0"/>
              <a:t>%), </a:t>
            </a:r>
            <a:r>
              <a:rPr lang="en-US" sz="2400" dirty="0" err="1" smtClean="0"/>
              <a:t>Käse</a:t>
            </a:r>
            <a:r>
              <a:rPr lang="en-US" sz="2400" dirty="0" smtClean="0"/>
              <a:t> (28</a:t>
            </a:r>
            <a:r>
              <a:rPr lang="en-US" sz="2400" dirty="0"/>
              <a:t>%) </a:t>
            </a:r>
            <a:r>
              <a:rPr lang="en-US" sz="2400" dirty="0" smtClean="0"/>
              <a:t>– </a:t>
            </a:r>
            <a:r>
              <a:rPr lang="en-US" sz="2400" dirty="0" err="1" smtClean="0"/>
              <a:t>unterstützen</a:t>
            </a:r>
            <a:r>
              <a:rPr lang="en-US" sz="2400" dirty="0" smtClean="0"/>
              <a:t> </a:t>
            </a:r>
            <a:r>
              <a:rPr lang="en-US" sz="2400" dirty="0" err="1" smtClean="0"/>
              <a:t>bei</a:t>
            </a:r>
            <a:r>
              <a:rPr lang="en-US" sz="2400" dirty="0" smtClean="0"/>
              <a:t> der </a:t>
            </a:r>
            <a:r>
              <a:rPr lang="en-US" sz="2400" dirty="0" err="1" smtClean="0"/>
              <a:t>Wasseraufnahme</a:t>
            </a:r>
            <a:r>
              <a:rPr lang="en-US" sz="2400" dirty="0" smtClean="0"/>
              <a:t>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734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7170738" cy="158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Frage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des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rgbClr val="30AAD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Tages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30AAD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17600" b="1" dirty="0" smtClean="0">
                <a:solidFill>
                  <a:srgbClr val="1D5AA3"/>
                </a:solidFill>
              </a:rPr>
              <a:t>Die </a:t>
            </a:r>
            <a:r>
              <a:rPr lang="en-US" sz="17600" b="1" dirty="0" err="1" smtClean="0">
                <a:solidFill>
                  <a:srgbClr val="1D5AA3"/>
                </a:solidFill>
              </a:rPr>
              <a:t>Menge</a:t>
            </a:r>
            <a:r>
              <a:rPr lang="en-US" sz="17600" b="1" dirty="0" smtClean="0">
                <a:solidFill>
                  <a:srgbClr val="1D5AA3"/>
                </a:solidFill>
              </a:rPr>
              <a:t> an </a:t>
            </a:r>
            <a:r>
              <a:rPr lang="en-US" sz="17600" b="1" dirty="0" err="1" smtClean="0">
                <a:solidFill>
                  <a:srgbClr val="1D5AA3"/>
                </a:solidFill>
              </a:rPr>
              <a:t>Flüssigkeit</a:t>
            </a:r>
            <a:r>
              <a:rPr lang="en-US" sz="17600" b="1" dirty="0" smtClean="0">
                <a:solidFill>
                  <a:srgbClr val="1D5AA3"/>
                </a:solidFill>
              </a:rPr>
              <a:t>, die du </a:t>
            </a:r>
            <a:r>
              <a:rPr lang="en-US" sz="17600" b="1" dirty="0" err="1" smtClean="0">
                <a:solidFill>
                  <a:srgbClr val="1D5AA3"/>
                </a:solidFill>
              </a:rPr>
              <a:t>brauchst</a:t>
            </a:r>
            <a:r>
              <a:rPr lang="en-US" sz="17600" b="1" dirty="0" smtClean="0">
                <a:solidFill>
                  <a:srgbClr val="1D5AA3"/>
                </a:solidFill>
              </a:rPr>
              <a:t>, um gut </a:t>
            </a:r>
            <a:r>
              <a:rPr lang="en-US" sz="17600" b="1" dirty="0" err="1" smtClean="0">
                <a:solidFill>
                  <a:srgbClr val="1D5AA3"/>
                </a:solidFill>
              </a:rPr>
              <a:t>hydriert</a:t>
            </a:r>
            <a:r>
              <a:rPr lang="en-US" sz="17600" b="1" dirty="0" smtClean="0">
                <a:solidFill>
                  <a:srgbClr val="1D5AA3"/>
                </a:solidFill>
              </a:rPr>
              <a:t> </a:t>
            </a:r>
            <a:r>
              <a:rPr lang="en-US" sz="17600" b="1" dirty="0" err="1" smtClean="0">
                <a:solidFill>
                  <a:srgbClr val="1D5AA3"/>
                </a:solidFill>
              </a:rPr>
              <a:t>zu</a:t>
            </a:r>
            <a:r>
              <a:rPr lang="en-US" sz="17600" b="1" dirty="0" smtClean="0">
                <a:solidFill>
                  <a:srgbClr val="1D5AA3"/>
                </a:solidFill>
              </a:rPr>
              <a:t> sein, </a:t>
            </a:r>
            <a:r>
              <a:rPr lang="en-US" sz="17600" b="1" dirty="0" err="1" smtClean="0">
                <a:solidFill>
                  <a:srgbClr val="1D5AA3"/>
                </a:solidFill>
              </a:rPr>
              <a:t>hängt</a:t>
            </a:r>
            <a:r>
              <a:rPr lang="en-US" sz="17600" b="1" dirty="0" smtClean="0">
                <a:solidFill>
                  <a:srgbClr val="1D5AA3"/>
                </a:solidFill>
              </a:rPr>
              <a:t> ab von:</a:t>
            </a: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it-IT" sz="7200" b="1" dirty="0" smtClean="0">
                <a:solidFill>
                  <a:prstClr val="black"/>
                </a:solidFill>
              </a:rPr>
              <a:t>a. </a:t>
            </a:r>
            <a:r>
              <a:rPr lang="it-IT" sz="7200" b="1" dirty="0" err="1" smtClean="0">
                <a:solidFill>
                  <a:prstClr val="black"/>
                </a:solidFill>
              </a:rPr>
              <a:t>Deinem</a:t>
            </a:r>
            <a:r>
              <a:rPr lang="it-IT" sz="7200" b="1" dirty="0" smtClean="0">
                <a:solidFill>
                  <a:prstClr val="black"/>
                </a:solidFill>
              </a:rPr>
              <a:t> Alter</a:t>
            </a:r>
            <a:endParaRPr lang="it-IT" sz="72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it-IT" sz="7200" b="1" dirty="0" smtClean="0">
                <a:solidFill>
                  <a:prstClr val="black"/>
                </a:solidFill>
              </a:rPr>
              <a:t>b. </a:t>
            </a:r>
            <a:r>
              <a:rPr lang="it-IT" sz="7200" b="1" dirty="0" err="1" smtClean="0">
                <a:solidFill>
                  <a:prstClr val="black"/>
                </a:solidFill>
              </a:rPr>
              <a:t>Deiner</a:t>
            </a:r>
            <a:r>
              <a:rPr lang="it-IT" sz="7200" b="1" dirty="0" smtClean="0">
                <a:solidFill>
                  <a:prstClr val="black"/>
                </a:solidFill>
              </a:rPr>
              <a:t> </a:t>
            </a:r>
            <a:r>
              <a:rPr lang="it-IT" sz="7200" b="1" dirty="0" err="1" smtClean="0">
                <a:solidFill>
                  <a:prstClr val="black"/>
                </a:solidFill>
              </a:rPr>
              <a:t>Gesundheit</a:t>
            </a:r>
            <a:endParaRPr lang="it-IT" sz="72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it-IT" sz="7200" b="1" dirty="0" smtClean="0">
                <a:solidFill>
                  <a:prstClr val="black"/>
                </a:solidFill>
              </a:rPr>
              <a:t>c. </a:t>
            </a:r>
            <a:r>
              <a:rPr lang="it-IT" sz="7200" b="1" dirty="0" err="1" smtClean="0">
                <a:solidFill>
                  <a:prstClr val="black"/>
                </a:solidFill>
              </a:rPr>
              <a:t>Dem</a:t>
            </a:r>
            <a:r>
              <a:rPr lang="it-IT" sz="7200" b="1" dirty="0" smtClean="0">
                <a:solidFill>
                  <a:prstClr val="black"/>
                </a:solidFill>
              </a:rPr>
              <a:t> </a:t>
            </a:r>
            <a:r>
              <a:rPr lang="it-IT" sz="7200" b="1" dirty="0" err="1" smtClean="0">
                <a:solidFill>
                  <a:prstClr val="black"/>
                </a:solidFill>
              </a:rPr>
              <a:t>Wetter</a:t>
            </a:r>
            <a:endParaRPr lang="it-IT" sz="7200" b="1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it-IT" sz="7200" b="1" dirty="0" smtClean="0">
                <a:solidFill>
                  <a:prstClr val="black"/>
                </a:solidFill>
              </a:rPr>
              <a:t>d. Allen </a:t>
            </a:r>
            <a:r>
              <a:rPr lang="it-IT" sz="7200" b="1" dirty="0" err="1" smtClean="0">
                <a:solidFill>
                  <a:prstClr val="black"/>
                </a:solidFill>
              </a:rPr>
              <a:t>drei</a:t>
            </a:r>
            <a:r>
              <a:rPr lang="it-IT" sz="7200" b="1" dirty="0" smtClean="0">
                <a:solidFill>
                  <a:prstClr val="black"/>
                </a:solidFill>
              </a:rPr>
              <a:t> </a:t>
            </a:r>
            <a:r>
              <a:rPr lang="it-IT" sz="7200" b="1" dirty="0" err="1" smtClean="0">
                <a:solidFill>
                  <a:prstClr val="black"/>
                </a:solidFill>
              </a:rPr>
              <a:t>genannten</a:t>
            </a:r>
            <a:r>
              <a:rPr lang="it-IT" sz="7200" b="1" dirty="0" smtClean="0">
                <a:solidFill>
                  <a:prstClr val="black"/>
                </a:solidFill>
              </a:rPr>
              <a:t> </a:t>
            </a:r>
            <a:r>
              <a:rPr lang="it-IT" sz="7200" b="1" dirty="0" err="1" smtClean="0">
                <a:solidFill>
                  <a:prstClr val="black"/>
                </a:solidFill>
              </a:rPr>
              <a:t>Aspekten</a:t>
            </a: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78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15BF851-BF87-4D6A-95A5-2682B77C8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09" y="316404"/>
            <a:ext cx="1661699" cy="199437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697835" y="2310774"/>
            <a:ext cx="5312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dirty="0" err="1" smtClean="0">
                <a:solidFill>
                  <a:prstClr val="black"/>
                </a:solidFill>
              </a:rPr>
              <a:t>Wie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viel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Flüssigkeit</a:t>
            </a:r>
            <a:r>
              <a:rPr lang="en-US" sz="1600" dirty="0" smtClean="0">
                <a:solidFill>
                  <a:prstClr val="black"/>
                </a:solidFill>
              </a:rPr>
              <a:t> du </a:t>
            </a:r>
            <a:r>
              <a:rPr lang="en-US" sz="1600" dirty="0" err="1" smtClean="0">
                <a:solidFill>
                  <a:prstClr val="black"/>
                </a:solidFill>
              </a:rPr>
              <a:t>benötigst</a:t>
            </a:r>
            <a:r>
              <a:rPr lang="en-US" sz="1600" dirty="0" smtClean="0">
                <a:solidFill>
                  <a:prstClr val="black"/>
                </a:solidFill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</a:rPr>
              <a:t>hängt</a:t>
            </a:r>
            <a:r>
              <a:rPr lang="en-US" sz="1600" dirty="0" smtClean="0">
                <a:solidFill>
                  <a:prstClr val="black"/>
                </a:solidFill>
              </a:rPr>
              <a:t> von </a:t>
            </a:r>
            <a:r>
              <a:rPr lang="en-US" sz="1600" dirty="0" err="1" smtClean="0">
                <a:solidFill>
                  <a:prstClr val="black"/>
                </a:solidFill>
              </a:rPr>
              <a:t>mehreren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Aspekten</a:t>
            </a:r>
            <a:r>
              <a:rPr lang="en-US" sz="1600" dirty="0" smtClean="0">
                <a:solidFill>
                  <a:prstClr val="black"/>
                </a:solidFill>
              </a:rPr>
              <a:t> ab, die </a:t>
            </a:r>
            <a:r>
              <a:rPr lang="en-US" sz="1600" dirty="0" err="1" smtClean="0">
                <a:solidFill>
                  <a:prstClr val="black"/>
                </a:solidFill>
              </a:rPr>
              <a:t>umfassen</a:t>
            </a:r>
            <a:r>
              <a:rPr lang="en-US" sz="1600" dirty="0" smtClean="0">
                <a:solidFill>
                  <a:prstClr val="black"/>
                </a:solidFill>
              </a:rPr>
              <a:t>:</a:t>
            </a:r>
            <a:endParaRPr lang="en-US" sz="1600" dirty="0">
              <a:solidFill>
                <a:prstClr val="black"/>
              </a:solidFill>
            </a:endParaRPr>
          </a:p>
          <a:p>
            <a:pPr lvl="0"/>
            <a:endParaRPr lang="en-US" sz="1600" dirty="0">
              <a:solidFill>
                <a:prstClr val="black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1"/>
                </a:solidFill>
              </a:rPr>
              <a:t>Alter:</a:t>
            </a:r>
            <a:r>
              <a:rPr lang="en-US" sz="1600" dirty="0" smtClean="0">
                <a:solidFill>
                  <a:prstClr val="black"/>
                </a:solidFill>
              </a:rPr>
              <a:t> Kinder </a:t>
            </a:r>
            <a:r>
              <a:rPr lang="en-US" sz="1600" dirty="0" err="1" smtClean="0">
                <a:solidFill>
                  <a:prstClr val="black"/>
                </a:solidFill>
              </a:rPr>
              <a:t>benötigen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viel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Flüssigkeit</a:t>
            </a:r>
            <a:r>
              <a:rPr lang="en-US" sz="1600" dirty="0" smtClean="0">
                <a:solidFill>
                  <a:prstClr val="black"/>
                </a:solidFill>
              </a:rPr>
              <a:t>; </a:t>
            </a:r>
            <a:r>
              <a:rPr lang="en-US" sz="1600" dirty="0" err="1" smtClean="0">
                <a:solidFill>
                  <a:prstClr val="black"/>
                </a:solidFill>
              </a:rPr>
              <a:t>sie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können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viel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schneller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dehydrieren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als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Erwachsene</a:t>
            </a:r>
            <a:r>
              <a:rPr lang="en-US" sz="1600" dirty="0" smtClean="0">
                <a:solidFill>
                  <a:prstClr val="black"/>
                </a:solidFill>
              </a:rPr>
              <a:t>. </a:t>
            </a:r>
            <a:r>
              <a:rPr lang="en-US" sz="1600" dirty="0" err="1" smtClean="0">
                <a:solidFill>
                  <a:prstClr val="black"/>
                </a:solidFill>
              </a:rPr>
              <a:t>Ältere</a:t>
            </a:r>
            <a:r>
              <a:rPr lang="en-US" sz="1600" dirty="0" smtClean="0">
                <a:solidFill>
                  <a:prstClr val="black"/>
                </a:solidFill>
              </a:rPr>
              <a:t> Menschen </a:t>
            </a:r>
            <a:r>
              <a:rPr lang="en-US" sz="1600" dirty="0" err="1" smtClean="0">
                <a:solidFill>
                  <a:prstClr val="black"/>
                </a:solidFill>
              </a:rPr>
              <a:t>können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mehr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Flüssigkeit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benötigen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aufgrund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ihrer</a:t>
            </a:r>
            <a:r>
              <a:rPr lang="en-US" sz="1600" dirty="0" smtClean="0">
                <a:solidFill>
                  <a:prstClr val="black"/>
                </a:solidFill>
              </a:rPr>
              <a:t> Gesundheit </a:t>
            </a:r>
            <a:r>
              <a:rPr lang="en-US" sz="1600" dirty="0" err="1" smtClean="0">
                <a:solidFill>
                  <a:prstClr val="black"/>
                </a:solidFill>
              </a:rPr>
              <a:t>oder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weil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sie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ihren</a:t>
            </a:r>
            <a:r>
              <a:rPr lang="en-US" sz="1600" dirty="0" smtClean="0">
                <a:solidFill>
                  <a:prstClr val="black"/>
                </a:solidFill>
              </a:rPr>
              <a:t> Durst </a:t>
            </a:r>
            <a:r>
              <a:rPr lang="en-US" sz="1600" dirty="0" err="1" smtClean="0">
                <a:solidFill>
                  <a:prstClr val="black"/>
                </a:solidFill>
              </a:rPr>
              <a:t>übersehen</a:t>
            </a:r>
            <a:r>
              <a:rPr lang="en-US" sz="1600" dirty="0" smtClean="0">
                <a:solidFill>
                  <a:prstClr val="black"/>
                </a:solidFill>
              </a:rPr>
              <a:t>.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b="1" dirty="0" err="1" smtClean="0">
                <a:solidFill>
                  <a:schemeClr val="accent1"/>
                </a:solidFill>
              </a:rPr>
              <a:t>Geschlecht</a:t>
            </a:r>
            <a:r>
              <a:rPr lang="en-US" sz="1600" b="1" dirty="0" smtClean="0">
                <a:solidFill>
                  <a:schemeClr val="accent1"/>
                </a:solidFill>
              </a:rPr>
              <a:t>: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Männer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benötigen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mehr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Flüssigkeit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als</a:t>
            </a:r>
            <a:r>
              <a:rPr lang="en-US" sz="1600" dirty="0" smtClean="0">
                <a:solidFill>
                  <a:prstClr val="black"/>
                </a:solidFill>
              </a:rPr>
              <a:t> Frauen. (Und </a:t>
            </a:r>
            <a:r>
              <a:rPr lang="en-US" sz="1600" dirty="0" err="1" smtClean="0">
                <a:solidFill>
                  <a:prstClr val="black"/>
                </a:solidFill>
              </a:rPr>
              <a:t>schwangere</a:t>
            </a:r>
            <a:r>
              <a:rPr lang="en-US" sz="1600" dirty="0" smtClean="0">
                <a:solidFill>
                  <a:prstClr val="black"/>
                </a:solidFill>
              </a:rPr>
              <a:t> Frauen </a:t>
            </a:r>
            <a:r>
              <a:rPr lang="en-US" sz="1600" dirty="0" err="1" smtClean="0">
                <a:solidFill>
                  <a:prstClr val="black"/>
                </a:solidFill>
              </a:rPr>
              <a:t>benötigen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mehr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Flüssigkeit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als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andere</a:t>
            </a:r>
            <a:r>
              <a:rPr lang="en-US" sz="1600" dirty="0" smtClean="0">
                <a:solidFill>
                  <a:prstClr val="black"/>
                </a:solidFill>
              </a:rPr>
              <a:t> Frauen.)</a:t>
            </a:r>
            <a:endParaRPr lang="en-US" sz="1600" dirty="0">
              <a:solidFill>
                <a:prstClr val="black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b="1" dirty="0" err="1" smtClean="0">
                <a:solidFill>
                  <a:schemeClr val="accent1"/>
                </a:solidFill>
              </a:rPr>
              <a:t>Gewicht</a:t>
            </a:r>
            <a:r>
              <a:rPr lang="en-US" sz="1600" b="1" dirty="0" smtClean="0">
                <a:solidFill>
                  <a:schemeClr val="accent1"/>
                </a:solidFill>
              </a:rPr>
              <a:t>: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Schwerere</a:t>
            </a:r>
            <a:r>
              <a:rPr lang="en-US" sz="1600" dirty="0" smtClean="0">
                <a:solidFill>
                  <a:prstClr val="black"/>
                </a:solidFill>
              </a:rPr>
              <a:t> Menschen </a:t>
            </a:r>
            <a:r>
              <a:rPr lang="en-US" sz="1600" dirty="0" err="1" smtClean="0">
                <a:solidFill>
                  <a:prstClr val="black"/>
                </a:solidFill>
              </a:rPr>
              <a:t>benötigen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mehr</a:t>
            </a:r>
            <a:r>
              <a:rPr lang="en-US" sz="1600" dirty="0" smtClean="0">
                <a:solidFill>
                  <a:prstClr val="black"/>
                </a:solidFill>
              </a:rPr>
              <a:t> Wasser.</a:t>
            </a:r>
            <a:endParaRPr lang="en-US" sz="1600" dirty="0">
              <a:solidFill>
                <a:prstClr val="black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1"/>
                </a:solidFill>
              </a:rPr>
              <a:t>Gesundheit: </a:t>
            </a:r>
            <a:r>
              <a:rPr lang="en-US" sz="1600" dirty="0" err="1" smtClean="0">
                <a:solidFill>
                  <a:prstClr val="black"/>
                </a:solidFill>
              </a:rPr>
              <a:t>Umstände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wie</a:t>
            </a:r>
            <a:r>
              <a:rPr lang="en-US" sz="1600" dirty="0" smtClean="0">
                <a:solidFill>
                  <a:prstClr val="black"/>
                </a:solidFill>
              </a:rPr>
              <a:t> Diabetes, </a:t>
            </a:r>
            <a:r>
              <a:rPr lang="en-US" sz="1600" dirty="0" err="1" smtClean="0">
                <a:solidFill>
                  <a:prstClr val="black"/>
                </a:solidFill>
              </a:rPr>
              <a:t>Mukoviszidose</a:t>
            </a:r>
            <a:r>
              <a:rPr lang="en-US" sz="1600" dirty="0" smtClean="0">
                <a:solidFill>
                  <a:prstClr val="black"/>
                </a:solidFill>
              </a:rPr>
              <a:t> und </a:t>
            </a:r>
            <a:r>
              <a:rPr lang="en-US" sz="1600" dirty="0" err="1" smtClean="0">
                <a:solidFill>
                  <a:prstClr val="black"/>
                </a:solidFill>
              </a:rPr>
              <a:t>Nierenschwäche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können</a:t>
            </a:r>
            <a:r>
              <a:rPr lang="en-US" sz="1600" dirty="0" smtClean="0">
                <a:solidFill>
                  <a:prstClr val="black"/>
                </a:solidFill>
              </a:rPr>
              <a:t> die </a:t>
            </a:r>
            <a:r>
              <a:rPr lang="en-US" sz="1600" dirty="0" err="1" smtClean="0">
                <a:solidFill>
                  <a:prstClr val="black"/>
                </a:solidFill>
              </a:rPr>
              <a:t>benötigte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Flüssigkeitsmenge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erhöhen</a:t>
            </a:r>
            <a:r>
              <a:rPr lang="en-US" sz="1600" dirty="0" smtClean="0">
                <a:solidFill>
                  <a:prstClr val="black"/>
                </a:solidFill>
              </a:rPr>
              <a:t>.</a:t>
            </a:r>
            <a:endParaRPr lang="en-US" sz="1600" dirty="0">
              <a:solidFill>
                <a:prstClr val="black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1"/>
                </a:solidFill>
              </a:rPr>
              <a:t>Umwelt:</a:t>
            </a:r>
            <a:r>
              <a:rPr lang="en-US" sz="1600" dirty="0" smtClean="0">
                <a:solidFill>
                  <a:prstClr val="black"/>
                </a:solidFill>
              </a:rPr>
              <a:t> In </a:t>
            </a:r>
            <a:r>
              <a:rPr lang="en-US" sz="1600" dirty="0" err="1" smtClean="0">
                <a:solidFill>
                  <a:prstClr val="black"/>
                </a:solidFill>
              </a:rPr>
              <a:t>extremen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Wetterbedingungen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benötigst</a:t>
            </a:r>
            <a:r>
              <a:rPr lang="en-US" sz="1600" dirty="0" smtClean="0">
                <a:solidFill>
                  <a:prstClr val="black"/>
                </a:solidFill>
              </a:rPr>
              <a:t> du </a:t>
            </a:r>
            <a:r>
              <a:rPr lang="en-US" sz="1600" dirty="0" err="1" smtClean="0">
                <a:solidFill>
                  <a:prstClr val="black"/>
                </a:solidFill>
              </a:rPr>
              <a:t>mehr</a:t>
            </a:r>
            <a:r>
              <a:rPr lang="en-US" sz="1600" dirty="0" smtClean="0">
                <a:solidFill>
                  <a:prstClr val="black"/>
                </a:solidFill>
              </a:rPr>
              <a:t> Wasser (</a:t>
            </a:r>
            <a:r>
              <a:rPr lang="en-US" sz="1600" dirty="0" err="1" smtClean="0">
                <a:solidFill>
                  <a:prstClr val="black"/>
                </a:solidFill>
              </a:rPr>
              <a:t>besonders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warmes</a:t>
            </a:r>
            <a:r>
              <a:rPr lang="en-US" sz="1600" dirty="0" smtClean="0">
                <a:solidFill>
                  <a:prstClr val="black"/>
                </a:solidFill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</a:rPr>
              <a:t>feuchtes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oder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kaltes</a:t>
            </a:r>
            <a:r>
              <a:rPr lang="en-US" sz="1600" dirty="0" smtClean="0">
                <a:solidFill>
                  <a:prstClr val="black"/>
                </a:solidFill>
              </a:rPr>
              <a:t> Wetter) und in </a:t>
            </a:r>
            <a:r>
              <a:rPr lang="en-US" sz="1600" dirty="0" err="1" smtClean="0">
                <a:solidFill>
                  <a:prstClr val="black"/>
                </a:solidFill>
              </a:rPr>
              <a:t>hohen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</a:rPr>
              <a:t>Höhenlagen</a:t>
            </a:r>
            <a:r>
              <a:rPr lang="en-US" sz="1600" smtClean="0">
                <a:solidFill>
                  <a:prstClr val="black"/>
                </a:solidFill>
              </a:rPr>
              <a:t>.</a:t>
            </a:r>
            <a:endParaRPr lang="en-US" sz="1600" dirty="0">
              <a:solidFill>
                <a:prstClr val="black"/>
              </a:solidFill>
            </a:endParaRPr>
          </a:p>
          <a:p>
            <a:pPr lvl="0"/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356787D-2931-443E-8F07-C93D6899C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426" y="2288340"/>
            <a:ext cx="2681232" cy="40218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18888" y="1109097"/>
            <a:ext cx="44230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de-DE" altLang="de-DE" sz="4000" b="1" dirty="0" smtClean="0">
                <a:solidFill>
                  <a:srgbClr val="1D5AA3"/>
                </a:solidFill>
              </a:rPr>
              <a:t>Richtige Antwort: d </a:t>
            </a:r>
            <a:endParaRPr lang="de-DE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984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470</Words>
  <Application>Microsoft Office PowerPoint</Application>
  <PresentationFormat>Bildschirmpräsentation (4:3)</PresentationFormat>
  <Paragraphs>95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RZ</dc:creator>
  <cp:lastModifiedBy>Windows-Benutzer</cp:lastModifiedBy>
  <cp:revision>27</cp:revision>
  <dcterms:created xsi:type="dcterms:W3CDTF">2019-06-02T20:00:02Z</dcterms:created>
  <dcterms:modified xsi:type="dcterms:W3CDTF">2020-03-03T17:12:20Z</dcterms:modified>
</cp:coreProperties>
</file>