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4660"/>
  </p:normalViewPr>
  <p:slideViewPr>
    <p:cSldViewPr snapToGrid="0">
      <p:cViewPr varScale="1">
        <p:scale>
          <a:sx n="71" d="100"/>
          <a:sy n="71" d="100"/>
        </p:scale>
        <p:origin x="-402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pPr/>
              <a:t>28.07.2020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908022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pPr/>
              <a:t>28.07.2020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230052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pPr/>
              <a:t>28.07.2020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468369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pPr/>
              <a:t>28.07.2020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564420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pPr/>
              <a:t>28.07.2020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88519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pPr/>
              <a:t>28.07.2020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34108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pPr/>
              <a:t>28.07.2020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101964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pPr/>
              <a:t>28.07.2020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76726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pPr/>
              <a:t>28.07.2020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941419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pPr/>
              <a:t>28.07.2020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715460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3D3E-1083-46CD-9ACB-0B2953D3AF63}" type="datetimeFigureOut">
              <a:rPr lang="de-DE" smtClean="0"/>
              <a:pPr/>
              <a:t>28.07.2020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36757-ABEC-40B6-8320-73225FD3A3B6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878039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E3D3E-1083-46CD-9ACB-0B2953D3AF63}" type="datetimeFigureOut">
              <a:rPr lang="de-DE" smtClean="0"/>
              <a:pPr/>
              <a:t>28.07.2020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36757-ABEC-40B6-8320-73225FD3A3B6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922690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38809" y="2310774"/>
            <a:ext cx="6933439" cy="355047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l-SI" sz="4800" b="1" dirty="0" smtClean="0">
                <a:solidFill>
                  <a:srgbClr val="1D5AA3"/>
                </a:solidFill>
              </a:rPr>
              <a:t>Voda je edina snov na Zemlji, ki se naravno nahaja v treh oblikah.</a:t>
            </a:r>
            <a:endParaRPr lang="en-US" sz="4800" b="1" dirty="0" smtClean="0">
              <a:solidFill>
                <a:srgbClr val="1D5AA3"/>
              </a:solidFill>
            </a:endParaRPr>
          </a:p>
          <a:p>
            <a:pPr marL="0" indent="0">
              <a:buNone/>
            </a:pPr>
            <a:endParaRPr lang="en-US" sz="2600" b="1" dirty="0">
              <a:solidFill>
                <a:srgbClr val="1D5AA3"/>
              </a:solidFill>
            </a:endParaRPr>
          </a:p>
          <a:p>
            <a:pPr marL="0" indent="0">
              <a:buNone/>
            </a:pPr>
            <a:endParaRPr lang="de-AT" dirty="0"/>
          </a:p>
          <a:p>
            <a:pPr marL="0" lvl="0" indent="0">
              <a:buNone/>
            </a:pPr>
            <a:r>
              <a:rPr lang="sl-SI" sz="4300" dirty="0" smtClean="0"/>
              <a:t>Drži ali ne</a:t>
            </a:r>
            <a:r>
              <a:rPr lang="en-US" sz="4300" dirty="0" smtClean="0"/>
              <a:t>?</a:t>
            </a:r>
            <a:endParaRPr lang="en-US" sz="4300" dirty="0" smtClean="0"/>
          </a:p>
          <a:p>
            <a:pPr marL="0" lvl="0" indent="0">
              <a:buNone/>
            </a:pPr>
            <a:endParaRPr lang="de-DE" sz="4400" dirty="0"/>
          </a:p>
          <a:p>
            <a:pPr marL="0" indent="0">
              <a:buNone/>
            </a:pPr>
            <a:endParaRPr lang="de-DE" dirty="0"/>
          </a:p>
          <a:p>
            <a:pPr marL="0" lvl="0" indent="0">
              <a:buNone/>
            </a:pPr>
            <a:endParaRPr lang="de-DE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=""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04402" y="3282272"/>
            <a:ext cx="2109469" cy="2742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Slika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0891" y="678944"/>
            <a:ext cx="1290638" cy="1566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xmlns="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607929" y="520633"/>
            <a:ext cx="5890612" cy="1308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b="1" dirty="0" smtClean="0">
                <a:solidFill>
                  <a:srgbClr val="30AAD0"/>
                </a:solidFill>
                <a:latin typeface="+mn-lt"/>
              </a:rPr>
              <a:t>Vprašanje dneva</a:t>
            </a:r>
            <a:endParaRPr lang="en-US" b="1" dirty="0">
              <a:solidFill>
                <a:srgbClr val="30AAD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0982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85B1B9DF-CC6B-4CD5-8632-A2A8E4DD77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1401" y="2354622"/>
            <a:ext cx="6404411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l-SI" altLang="de-DE" sz="4000" b="1" dirty="0" smtClean="0">
                <a:solidFill>
                  <a:srgbClr val="1D5AA3"/>
                </a:solidFill>
              </a:rPr>
              <a:t>Pravilen odgovor: Drži</a:t>
            </a:r>
            <a:r>
              <a:rPr lang="en-US" altLang="de-DE" sz="4000" b="1" dirty="0" smtClean="0">
                <a:solidFill>
                  <a:srgbClr val="1D5AA3"/>
                </a:solidFill>
              </a:rPr>
              <a:t> </a:t>
            </a:r>
            <a:endParaRPr lang="sl-SI" altLang="de-DE" sz="4000" b="1" dirty="0" smtClean="0">
              <a:solidFill>
                <a:srgbClr val="1D5AA3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l-SI" altLang="de-DE" sz="4000" b="1" dirty="0" smtClean="0">
                <a:solidFill>
                  <a:srgbClr val="1D5AA3"/>
                </a:solidFill>
              </a:rPr>
              <a:t>Njene oblike so: trdna,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l-SI" altLang="de-DE" sz="4000" b="1" dirty="0" smtClean="0">
                <a:solidFill>
                  <a:srgbClr val="1D5AA3"/>
                </a:solidFill>
              </a:rPr>
              <a:t>tekoča in plinasta.</a:t>
            </a:r>
            <a:endParaRPr lang="en-US" altLang="de-DE" sz="4000" b="1" dirty="0" smtClean="0">
              <a:solidFill>
                <a:srgbClr val="1D5AA3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de-DE" sz="4000" b="1" dirty="0">
              <a:solidFill>
                <a:srgbClr val="1D5AA3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altLang="de-DE" sz="4000" b="1" dirty="0">
              <a:solidFill>
                <a:srgbClr val="1D5AA3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altLang="de-DE" sz="4000" b="1" dirty="0">
              <a:solidFill>
                <a:srgbClr val="1D5AA3"/>
              </a:solidFill>
            </a:endParaRPr>
          </a:p>
        </p:txBody>
      </p:sp>
      <p:pic>
        <p:nvPicPr>
          <p:cNvPr id="1026" name="Picture 2" descr="C:\Users\user\Desktop\3forms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48928" y="4394611"/>
            <a:ext cx="3619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Slika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0891" y="678944"/>
            <a:ext cx="1290638" cy="1566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794255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38809" y="2310774"/>
            <a:ext cx="7905944" cy="355047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e-DE" sz="4500" b="1" dirty="0"/>
          </a:p>
          <a:p>
            <a:pPr marL="0" indent="0">
              <a:buNone/>
            </a:pPr>
            <a:r>
              <a:rPr lang="sl-SI" sz="4400" b="1" dirty="0" smtClean="0">
                <a:solidFill>
                  <a:srgbClr val="1D5AA3"/>
                </a:solidFill>
              </a:rPr>
              <a:t>A</a:t>
            </a:r>
            <a:r>
              <a:rPr lang="sl-SI" sz="4400" b="1" dirty="0" smtClean="0">
                <a:solidFill>
                  <a:srgbClr val="1D5AA3"/>
                </a:solidFill>
              </a:rPr>
              <a:t>li voda uravnava temperaturo Zemlje?</a:t>
            </a:r>
            <a:endParaRPr lang="en-US" sz="4400" b="1" dirty="0" smtClean="0">
              <a:solidFill>
                <a:srgbClr val="1D5AA3"/>
              </a:solidFill>
            </a:endParaRPr>
          </a:p>
          <a:p>
            <a:pPr marL="0" indent="0">
              <a:buNone/>
            </a:pPr>
            <a:endParaRPr lang="de-AT" dirty="0" smtClean="0"/>
          </a:p>
          <a:p>
            <a:pPr marL="0" lvl="0" indent="0">
              <a:buNone/>
            </a:pPr>
            <a:r>
              <a:rPr lang="sl-SI" sz="4400" dirty="0" smtClean="0"/>
              <a:t>Kaj meniš</a:t>
            </a:r>
            <a:r>
              <a:rPr lang="de-AT" sz="4400" dirty="0" smtClean="0"/>
              <a:t>? </a:t>
            </a:r>
            <a:endParaRPr lang="de-AT" sz="4400" dirty="0" smtClean="0"/>
          </a:p>
          <a:p>
            <a:pPr marL="0" indent="0">
              <a:buNone/>
            </a:pPr>
            <a:endParaRPr lang="de-DE" dirty="0"/>
          </a:p>
          <a:p>
            <a:pPr marL="0" lvl="0" indent="0">
              <a:buNone/>
            </a:pPr>
            <a:endParaRPr lang="de-DE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=""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926509"/>
            <a:ext cx="1756480" cy="228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Slika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0891" y="678944"/>
            <a:ext cx="1290638" cy="1566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xmlns="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594482" y="735786"/>
            <a:ext cx="5890612" cy="1308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b="1" dirty="0" smtClean="0">
                <a:solidFill>
                  <a:srgbClr val="30AAD0"/>
                </a:solidFill>
                <a:latin typeface="+mn-lt"/>
              </a:rPr>
              <a:t>Vprašanje dneva</a:t>
            </a:r>
            <a:endParaRPr lang="en-US" b="1" dirty="0">
              <a:solidFill>
                <a:srgbClr val="30AAD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7795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="" xmlns:a16="http://schemas.microsoft.com/office/drawing/2014/main" id="{B3DDE711-1421-4DE6-B816-ED9DE82B69AD}"/>
              </a:ext>
            </a:extLst>
          </p:cNvPr>
          <p:cNvSpPr/>
          <p:nvPr/>
        </p:nvSpPr>
        <p:spPr>
          <a:xfrm>
            <a:off x="233854" y="2030260"/>
            <a:ext cx="7861639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altLang="de-DE" sz="4000" b="1" dirty="0" smtClean="0">
                <a:solidFill>
                  <a:srgbClr val="1D5AA3"/>
                </a:solidFill>
              </a:rPr>
              <a:t>Pravilen odgovor: </a:t>
            </a:r>
            <a:r>
              <a:rPr lang="sl-SI" altLang="de-DE" sz="4000" b="1" dirty="0" smtClean="0">
                <a:solidFill>
                  <a:srgbClr val="1D5AA3"/>
                </a:solidFill>
              </a:rPr>
              <a:t>Da, ker je naravni </a:t>
            </a:r>
          </a:p>
          <a:p>
            <a:r>
              <a:rPr lang="sl-SI" altLang="de-DE" sz="4000" b="1" dirty="0" smtClean="0">
                <a:solidFill>
                  <a:srgbClr val="1D5AA3"/>
                </a:solidFill>
              </a:rPr>
              <a:t>izolator. </a:t>
            </a:r>
            <a:endParaRPr lang="en-US" altLang="de-DE" sz="4000" b="1" dirty="0" smtClean="0">
              <a:solidFill>
                <a:srgbClr val="1D5AA3"/>
              </a:solidFill>
            </a:endParaRPr>
          </a:p>
          <a:p>
            <a:endParaRPr lang="en-US" sz="4000" b="1" dirty="0">
              <a:solidFill>
                <a:srgbClr val="1D5AA3"/>
              </a:solidFill>
            </a:endParaRPr>
          </a:p>
          <a:p>
            <a:endParaRPr lang="de-DE" sz="4000" dirty="0"/>
          </a:p>
        </p:txBody>
      </p:sp>
      <p:pic>
        <p:nvPicPr>
          <p:cNvPr id="2050" name="Picture 2" descr="C:\Users\user\Desktop\tiger-2535888_6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26009" y="3226071"/>
            <a:ext cx="4187211" cy="2786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Slika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6200" y="304872"/>
            <a:ext cx="1290638" cy="1566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52773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47531" y="2325646"/>
            <a:ext cx="8004798" cy="3873447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l-SI" sz="17600" b="1" dirty="0" smtClean="0">
                <a:solidFill>
                  <a:srgbClr val="1D5AA3"/>
                </a:solidFill>
              </a:rPr>
              <a:t>Koliko človeškega telesa predstavlja voda?  </a:t>
            </a:r>
            <a:endParaRPr lang="en-US" sz="17600" b="1" dirty="0">
              <a:solidFill>
                <a:srgbClr val="1D5AA3"/>
              </a:solidFill>
            </a:endParaRPr>
          </a:p>
          <a:p>
            <a:pPr marL="0" indent="0">
              <a:buNone/>
            </a:pPr>
            <a:endParaRPr lang="en-US" sz="8000" b="1" dirty="0">
              <a:solidFill>
                <a:srgbClr val="1D5AA3"/>
              </a:solidFill>
            </a:endParaRPr>
          </a:p>
          <a:p>
            <a:pPr marL="0" indent="0">
              <a:buNone/>
            </a:pPr>
            <a:r>
              <a:rPr lang="sl-SI" sz="17600" b="1" dirty="0" smtClean="0">
                <a:solidFill>
                  <a:srgbClr val="1D5AA3"/>
                </a:solidFill>
              </a:rPr>
              <a:t>Koliko </a:t>
            </a:r>
            <a:r>
              <a:rPr lang="sl-SI" sz="17600" b="1" dirty="0" smtClean="0">
                <a:solidFill>
                  <a:srgbClr val="1D5AA3"/>
                </a:solidFill>
              </a:rPr>
              <a:t>Zemeljskega površja predstavlja </a:t>
            </a:r>
            <a:r>
              <a:rPr lang="sl-SI" sz="17600" b="1" dirty="0" smtClean="0">
                <a:solidFill>
                  <a:srgbClr val="1D5AA3"/>
                </a:solidFill>
              </a:rPr>
              <a:t>voda</a:t>
            </a:r>
            <a:r>
              <a:rPr lang="en-US" sz="17600" b="1" dirty="0" smtClean="0">
                <a:solidFill>
                  <a:srgbClr val="1D5AA3"/>
                </a:solidFill>
              </a:rPr>
              <a:t>?</a:t>
            </a:r>
            <a:endParaRPr lang="en-US" sz="17600" b="1" dirty="0">
              <a:solidFill>
                <a:srgbClr val="1D5AA3"/>
              </a:solidFill>
            </a:endParaRPr>
          </a:p>
          <a:p>
            <a:pPr marL="0" lvl="0" indent="0">
              <a:buNone/>
            </a:pPr>
            <a:endParaRPr lang="de-AT" sz="16000" dirty="0"/>
          </a:p>
          <a:p>
            <a:pPr marL="0" lvl="0" indent="0">
              <a:buNone/>
            </a:pPr>
            <a:r>
              <a:rPr lang="sl-SI" sz="16000" b="1" dirty="0" smtClean="0"/>
              <a:t>Ali lahko uganeš?</a:t>
            </a:r>
            <a:endParaRPr lang="de-DE" sz="16000" b="1" dirty="0"/>
          </a:p>
          <a:p>
            <a:pPr marL="0" indent="0">
              <a:buNone/>
            </a:pPr>
            <a:endParaRPr lang="de-DE" dirty="0"/>
          </a:p>
          <a:p>
            <a:pPr marL="0" lvl="0" indent="0">
              <a:buNone/>
            </a:pPr>
            <a:endParaRPr lang="de-DE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=""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04402" y="3282272"/>
            <a:ext cx="2109469" cy="2742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Slika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0891" y="678944"/>
            <a:ext cx="1290638" cy="1566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xmlns="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594482" y="735786"/>
            <a:ext cx="5890612" cy="1308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b="1" dirty="0" smtClean="0">
                <a:solidFill>
                  <a:srgbClr val="30AAD0"/>
                </a:solidFill>
                <a:latin typeface="+mn-lt"/>
              </a:rPr>
              <a:t>Vprašanje dneva</a:t>
            </a:r>
            <a:endParaRPr lang="en-US" b="1" dirty="0">
              <a:solidFill>
                <a:srgbClr val="30AAD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3991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="" xmlns:a16="http://schemas.microsoft.com/office/drawing/2014/main" id="{BD7CE8D6-4F03-4830-8309-63CA9311C630}"/>
              </a:ext>
            </a:extLst>
          </p:cNvPr>
          <p:cNvSpPr/>
          <p:nvPr/>
        </p:nvSpPr>
        <p:spPr>
          <a:xfrm>
            <a:off x="376518" y="4051089"/>
            <a:ext cx="84044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/>
              <a:t>66</a:t>
            </a:r>
            <a:r>
              <a:rPr lang="en-US" sz="3600" dirty="0" smtClean="0"/>
              <a:t>% </a:t>
            </a:r>
            <a:r>
              <a:rPr lang="sl-SI" sz="3600" dirty="0" smtClean="0"/>
              <a:t>telesa odraslega človeka predstavlja voda</a:t>
            </a:r>
            <a:r>
              <a:rPr lang="en-US" sz="3600" dirty="0" smtClean="0"/>
              <a:t>.</a:t>
            </a:r>
            <a:endParaRPr lang="en-US" sz="3600" dirty="0"/>
          </a:p>
          <a:p>
            <a:endParaRPr lang="en-US" sz="1200" dirty="0"/>
          </a:p>
          <a:p>
            <a:r>
              <a:rPr lang="en-US" sz="3600" dirty="0"/>
              <a:t>80</a:t>
            </a:r>
            <a:r>
              <a:rPr lang="en-US" sz="3600" dirty="0" smtClean="0"/>
              <a:t>% </a:t>
            </a:r>
            <a:r>
              <a:rPr lang="sl-SI" sz="3600" dirty="0" smtClean="0"/>
              <a:t>Zemljine površine je voda</a:t>
            </a:r>
            <a:r>
              <a:rPr lang="en-US" sz="3600" dirty="0" smtClean="0"/>
              <a:t>.</a:t>
            </a:r>
            <a:endParaRPr lang="en-US" sz="3600" dirty="0"/>
          </a:p>
        </p:txBody>
      </p:sp>
      <p:pic>
        <p:nvPicPr>
          <p:cNvPr id="3074" name="Picture 2" descr="C:\Users\user\Desktop\hands-600497_6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22435" y="672316"/>
            <a:ext cx="4514741" cy="3012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Slika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4339" y="383108"/>
            <a:ext cx="1290638" cy="1566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021954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38809" y="2137945"/>
            <a:ext cx="6696878" cy="355047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e-DE" sz="4500" b="1" dirty="0"/>
          </a:p>
          <a:p>
            <a:pPr marL="0" indent="0">
              <a:buNone/>
            </a:pPr>
            <a:r>
              <a:rPr lang="sl-SI" sz="4400" b="1" dirty="0" smtClean="0">
                <a:solidFill>
                  <a:srgbClr val="1D5AA3"/>
                </a:solidFill>
              </a:rPr>
              <a:t>Koliko vode na Zemlji je primerne za pitje? </a:t>
            </a:r>
            <a:endParaRPr lang="de-AT" sz="4400" dirty="0"/>
          </a:p>
          <a:p>
            <a:pPr marL="0" indent="0">
              <a:buNone/>
            </a:pPr>
            <a:endParaRPr lang="de-DE" dirty="0"/>
          </a:p>
          <a:p>
            <a:pPr marL="0" lvl="0" indent="0">
              <a:buNone/>
            </a:pPr>
            <a:endParaRPr lang="de-DE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=""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34531" y="3496750"/>
            <a:ext cx="2109469" cy="2742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Slika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4339" y="383108"/>
            <a:ext cx="1290638" cy="1566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xmlns="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594482" y="735786"/>
            <a:ext cx="5890612" cy="1308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b="1" dirty="0" smtClean="0">
                <a:solidFill>
                  <a:srgbClr val="30AAD0"/>
                </a:solidFill>
                <a:latin typeface="+mn-lt"/>
              </a:rPr>
              <a:t>Vprašanje dneva</a:t>
            </a:r>
            <a:endParaRPr lang="en-US" b="1" dirty="0">
              <a:solidFill>
                <a:srgbClr val="30AAD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5536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="" xmlns:a16="http://schemas.microsoft.com/office/drawing/2014/main" id="{B3DDE711-1421-4DE6-B816-ED9DE82B69AD}"/>
              </a:ext>
            </a:extLst>
          </p:cNvPr>
          <p:cNvSpPr/>
          <p:nvPr/>
        </p:nvSpPr>
        <p:spPr>
          <a:xfrm>
            <a:off x="2268884" y="1456047"/>
            <a:ext cx="48998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4000" b="1" dirty="0" smtClean="0">
                <a:solidFill>
                  <a:srgbClr val="1D5AA3"/>
                </a:solidFill>
              </a:rPr>
              <a:t> </a:t>
            </a:r>
            <a:r>
              <a:rPr lang="sl-SI" altLang="de-DE" sz="4000" b="1" dirty="0" smtClean="0">
                <a:solidFill>
                  <a:srgbClr val="1D5AA3"/>
                </a:solidFill>
              </a:rPr>
              <a:t>Pravilen odgovor: </a:t>
            </a:r>
            <a:r>
              <a:rPr lang="de-DE" altLang="de-DE" sz="4000" b="1" dirty="0" smtClean="0">
                <a:solidFill>
                  <a:srgbClr val="1D5AA3"/>
                </a:solidFill>
              </a:rPr>
              <a:t>1</a:t>
            </a:r>
            <a:r>
              <a:rPr lang="de-DE" altLang="de-DE" sz="4000" b="1" dirty="0" smtClean="0">
                <a:solidFill>
                  <a:srgbClr val="1D5AA3"/>
                </a:solidFill>
              </a:rPr>
              <a:t>% </a:t>
            </a:r>
            <a:endParaRPr lang="de-DE" sz="4000" dirty="0"/>
          </a:p>
        </p:txBody>
      </p:sp>
      <p:sp>
        <p:nvSpPr>
          <p:cNvPr id="7" name="Rechteck 6">
            <a:extLst>
              <a:ext uri="{FF2B5EF4-FFF2-40B4-BE49-F238E27FC236}">
                <a16:creationId xmlns="" xmlns:a16="http://schemas.microsoft.com/office/drawing/2014/main" id="{BD7CE8D6-4F03-4830-8309-63CA9311C630}"/>
              </a:ext>
            </a:extLst>
          </p:cNvPr>
          <p:cNvSpPr/>
          <p:nvPr/>
        </p:nvSpPr>
        <p:spPr>
          <a:xfrm>
            <a:off x="538809" y="2554614"/>
            <a:ext cx="777748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400" dirty="0" smtClean="0"/>
              <a:t>Pitna voda predstavlja zelo majhen delež od celotne vode na Zemlji.</a:t>
            </a:r>
            <a:r>
              <a:rPr lang="en-US" sz="2400" dirty="0" smtClean="0"/>
              <a:t> </a:t>
            </a:r>
            <a:r>
              <a:rPr lang="sl-SI" sz="2400" dirty="0" smtClean="0"/>
              <a:t>Čeprav je skoraj </a:t>
            </a:r>
            <a:r>
              <a:rPr lang="en-US" sz="2400" dirty="0" smtClean="0"/>
              <a:t>70 </a:t>
            </a:r>
            <a:r>
              <a:rPr lang="sl-SI" sz="2400" dirty="0" smtClean="0"/>
              <a:t>odstotkov Zemlje pokrite z vodo, je le </a:t>
            </a:r>
            <a:r>
              <a:rPr lang="en-US" sz="2400" dirty="0" smtClean="0"/>
              <a:t>2.5 </a:t>
            </a:r>
            <a:r>
              <a:rPr lang="sl-SI" sz="2400" dirty="0" smtClean="0"/>
              <a:t>odstotka sladke vode. Preostanek je slana voda ali voda v morjih, oceanih. Od sladke vode je le </a:t>
            </a:r>
            <a:r>
              <a:rPr lang="en-US" sz="2400" b="1" dirty="0" smtClean="0"/>
              <a:t>1 </a:t>
            </a:r>
            <a:r>
              <a:rPr lang="sl-SI" sz="2400" b="1" dirty="0" smtClean="0"/>
              <a:t>odstotek vode lahko dostopen,</a:t>
            </a:r>
            <a:r>
              <a:rPr lang="en-US" sz="2400" dirty="0" smtClean="0"/>
              <a:t> </a:t>
            </a:r>
            <a:r>
              <a:rPr lang="sl-SI" sz="2400" dirty="0" smtClean="0"/>
              <a:t>ostala je v obliki snega in ledu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pic>
        <p:nvPicPr>
          <p:cNvPr id="4098" name="Picture 2" descr="C:\Users\user\Desktop\fountain-3761513_6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2344" y="4513442"/>
            <a:ext cx="3109551" cy="2069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Slika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4339" y="383108"/>
            <a:ext cx="1290638" cy="1566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78735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413060" y="1624976"/>
            <a:ext cx="6933439" cy="2274673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4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lvl="0" indent="0">
              <a:buNone/>
            </a:pPr>
            <a:r>
              <a:rPr lang="sl-SI" sz="5700" b="1" dirty="0" smtClean="0">
                <a:solidFill>
                  <a:srgbClr val="1D5AA3"/>
                </a:solidFill>
              </a:rPr>
              <a:t>A</a:t>
            </a:r>
            <a:r>
              <a:rPr lang="sl-SI" sz="5700" b="1" dirty="0" smtClean="0">
                <a:solidFill>
                  <a:srgbClr val="1D5AA3"/>
                </a:solidFill>
              </a:rPr>
              <a:t>li je mogoče, da je bila današnja voda na Zemlji že, ko so bili tu še dinozavri?</a:t>
            </a:r>
            <a:endParaRPr kumimoji="0" lang="en-US" sz="57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AT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=""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3251" y="1920810"/>
            <a:ext cx="1532069" cy="199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C:\Users\user\Desktop\tyrannosaurus-rex-284554_6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85221" y="3953435"/>
            <a:ext cx="4852098" cy="2729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Slika 7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4339" y="383108"/>
            <a:ext cx="1290638" cy="1566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xmlns="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594482" y="735786"/>
            <a:ext cx="5890612" cy="1308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b="1" dirty="0" smtClean="0">
                <a:solidFill>
                  <a:srgbClr val="30AAD0"/>
                </a:solidFill>
                <a:latin typeface="+mn-lt"/>
              </a:rPr>
              <a:t>Vprašanje dneva</a:t>
            </a:r>
            <a:endParaRPr lang="en-US" b="1" dirty="0">
              <a:solidFill>
                <a:srgbClr val="30AAD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8557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="" xmlns:a16="http://schemas.microsoft.com/office/drawing/2014/main" id="{B3DDE711-1421-4DE6-B816-ED9DE82B69AD}"/>
              </a:ext>
            </a:extLst>
          </p:cNvPr>
          <p:cNvSpPr/>
          <p:nvPr/>
        </p:nvSpPr>
        <p:spPr>
          <a:xfrm>
            <a:off x="2275159" y="1724226"/>
            <a:ext cx="493186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sl-SI" altLang="de-DE" sz="4000" b="1" dirty="0" smtClean="0">
                <a:solidFill>
                  <a:srgbClr val="1D5AA3"/>
                </a:solidFill>
              </a:rPr>
              <a:t>Pravilen odgovor: </a:t>
            </a:r>
            <a:r>
              <a:rPr lang="sl-SI" altLang="de-DE" sz="4000" b="1" dirty="0" smtClean="0">
                <a:solidFill>
                  <a:srgbClr val="1D5AA3"/>
                </a:solidFill>
              </a:rPr>
              <a:t>da. </a:t>
            </a:r>
            <a:endParaRPr kumimoji="0" lang="de-DE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="" xmlns:a16="http://schemas.microsoft.com/office/drawing/2014/main" id="{BD7CE8D6-4F03-4830-8309-63CA9311C630}"/>
              </a:ext>
            </a:extLst>
          </p:cNvPr>
          <p:cNvSpPr/>
          <p:nvPr/>
        </p:nvSpPr>
        <p:spPr>
          <a:xfrm>
            <a:off x="538809" y="2560610"/>
            <a:ext cx="7777489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2400" dirty="0" smtClean="0"/>
          </a:p>
          <a:p>
            <a:pPr lvl="0"/>
            <a:r>
              <a:rPr lang="sl-SI" sz="4000" dirty="0" smtClean="0"/>
              <a:t>Voda se stalno obnavlja, kroži v vodnem ciklu.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Slika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4339" y="383108"/>
            <a:ext cx="1290638" cy="1566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9162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47531" y="2123700"/>
            <a:ext cx="6933439" cy="1762500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4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lvl="0" indent="0">
              <a:buNone/>
              <a:defRPr/>
            </a:pPr>
            <a:r>
              <a:rPr lang="sl-SI" sz="6300" b="1" dirty="0" smtClean="0">
                <a:solidFill>
                  <a:srgbClr val="1D5AA3"/>
                </a:solidFill>
              </a:rPr>
              <a:t>Koliko vode porabimo s 5 minut dolgim prhanjem</a:t>
            </a:r>
            <a:r>
              <a:rPr lang="en-US" sz="6300" b="1" dirty="0" smtClean="0">
                <a:solidFill>
                  <a:srgbClr val="1D5AA3"/>
                </a:solidFill>
              </a:rPr>
              <a:t>?</a:t>
            </a:r>
            <a:endParaRPr lang="en-US" sz="6300" b="1" dirty="0" smtClean="0">
              <a:solidFill>
                <a:srgbClr val="1D5AA3"/>
              </a:solidFill>
            </a:endParaRPr>
          </a:p>
          <a:p>
            <a:pPr marL="0" lvl="0" indent="0">
              <a:buNone/>
              <a:defRPr/>
            </a:pPr>
            <a:endParaRPr kumimoji="0" lang="en-US" sz="176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lvl="0" indent="0">
              <a:buNone/>
              <a:defRPr/>
            </a:pPr>
            <a:endParaRPr lang="en-US" sz="17600" b="1" dirty="0" smtClean="0">
              <a:solidFill>
                <a:srgbClr val="1D5AA3"/>
              </a:solidFill>
              <a:latin typeface="Calibri" panose="020F0502020204030204"/>
            </a:endParaRPr>
          </a:p>
          <a:p>
            <a:pPr marL="0" lvl="0" indent="0">
              <a:buNone/>
              <a:defRPr/>
            </a:pPr>
            <a:endParaRPr kumimoji="0" lang="en-US" sz="17600" b="1" i="0" u="none" strike="noStrike" kern="1200" cap="none" spc="0" normalizeH="0" baseline="0" noProof="0" dirty="0" smtClean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AT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=""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22172" y="4356832"/>
            <a:ext cx="1532069" cy="199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Slika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4339" y="383108"/>
            <a:ext cx="1290638" cy="1566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xmlns="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594482" y="735786"/>
            <a:ext cx="5890612" cy="1308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b="1" dirty="0" smtClean="0">
                <a:solidFill>
                  <a:srgbClr val="30AAD0"/>
                </a:solidFill>
                <a:latin typeface="+mn-lt"/>
              </a:rPr>
              <a:t>Vprašanje dneva</a:t>
            </a:r>
            <a:endParaRPr lang="en-US" b="1" dirty="0">
              <a:solidFill>
                <a:srgbClr val="30AAD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787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="" xmlns:a16="http://schemas.microsoft.com/office/drawing/2014/main" id="{BD7CE8D6-4F03-4830-8309-63CA9311C630}"/>
              </a:ext>
            </a:extLst>
          </p:cNvPr>
          <p:cNvSpPr/>
          <p:nvPr/>
        </p:nvSpPr>
        <p:spPr>
          <a:xfrm>
            <a:off x="538809" y="2560610"/>
            <a:ext cx="844616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l-SI" altLang="de-DE" sz="4000" b="1" dirty="0" smtClean="0">
                <a:solidFill>
                  <a:srgbClr val="1D5AA3"/>
                </a:solidFill>
              </a:rPr>
              <a:t>Pravilen odgovor: </a:t>
            </a:r>
            <a:endParaRPr lang="sl-SI" altLang="de-DE" sz="4000" b="1" dirty="0" smtClean="0">
              <a:solidFill>
                <a:srgbClr val="1D5AA3"/>
              </a:solidFill>
            </a:endParaRPr>
          </a:p>
          <a:p>
            <a:pPr lvl="0"/>
            <a:r>
              <a:rPr lang="sl-SI" sz="2400" dirty="0" smtClean="0">
                <a:solidFill>
                  <a:prstClr val="black"/>
                </a:solidFill>
              </a:rPr>
              <a:t>Ameriška agencija za zaščito okolja je ugotovila, da standardne glave za tuširanje na minuto porabijo približno </a:t>
            </a:r>
            <a:r>
              <a:rPr lang="en-US" sz="2400" dirty="0" smtClean="0">
                <a:solidFill>
                  <a:prstClr val="black"/>
                </a:solidFill>
              </a:rPr>
              <a:t>9</a:t>
            </a:r>
            <a:r>
              <a:rPr lang="sl-SI" sz="2400" dirty="0" smtClean="0">
                <a:solidFill>
                  <a:prstClr val="black"/>
                </a:solidFill>
              </a:rPr>
              <a:t>,</a:t>
            </a:r>
            <a:r>
              <a:rPr lang="en-US" sz="2400" dirty="0" smtClean="0">
                <a:solidFill>
                  <a:prstClr val="black"/>
                </a:solidFill>
              </a:rPr>
              <a:t>5 </a:t>
            </a:r>
            <a:r>
              <a:rPr lang="en-US" sz="2400" dirty="0" err="1" smtClean="0">
                <a:solidFill>
                  <a:prstClr val="black"/>
                </a:solidFill>
              </a:rPr>
              <a:t>litr</a:t>
            </a:r>
            <a:r>
              <a:rPr lang="sl-SI" sz="2400" dirty="0" err="1" smtClean="0">
                <a:solidFill>
                  <a:prstClr val="black"/>
                </a:solidFill>
              </a:rPr>
              <a:t>ov</a:t>
            </a:r>
            <a:r>
              <a:rPr lang="sl-SI" sz="2400" dirty="0" smtClean="0">
                <a:solidFill>
                  <a:prstClr val="black"/>
                </a:solidFill>
              </a:rPr>
              <a:t>. </a:t>
            </a:r>
            <a:endParaRPr lang="en-US" sz="2400" dirty="0" smtClean="0">
              <a:solidFill>
                <a:prstClr val="black"/>
              </a:solidFill>
            </a:endParaRPr>
          </a:p>
          <a:p>
            <a:pPr lvl="0"/>
            <a:endParaRPr lang="en-US" sz="2400" dirty="0" smtClean="0">
              <a:solidFill>
                <a:prstClr val="black"/>
              </a:solidFill>
            </a:endParaRPr>
          </a:p>
          <a:p>
            <a:pPr lvl="0"/>
            <a:r>
              <a:rPr lang="en-US" sz="2400" b="1" dirty="0" smtClean="0">
                <a:solidFill>
                  <a:schemeClr val="accent1"/>
                </a:solidFill>
              </a:rPr>
              <a:t>T</a:t>
            </a:r>
            <a:r>
              <a:rPr lang="sl-SI" sz="2400" b="1" dirty="0" smtClean="0">
                <a:solidFill>
                  <a:schemeClr val="accent1"/>
                </a:solidFill>
              </a:rPr>
              <a:t>o pomeni </a:t>
            </a:r>
            <a:r>
              <a:rPr lang="en-US" sz="2400" b="1" dirty="0" smtClean="0">
                <a:solidFill>
                  <a:schemeClr val="accent1"/>
                </a:solidFill>
              </a:rPr>
              <a:t>76 </a:t>
            </a:r>
            <a:r>
              <a:rPr lang="en-US" sz="2400" b="1" dirty="0" err="1" smtClean="0">
                <a:solidFill>
                  <a:schemeClr val="accent1"/>
                </a:solidFill>
              </a:rPr>
              <a:t>litr</a:t>
            </a:r>
            <a:r>
              <a:rPr lang="sl-SI" sz="2400" b="1" dirty="0" err="1" smtClean="0">
                <a:solidFill>
                  <a:schemeClr val="accent1"/>
                </a:solidFill>
              </a:rPr>
              <a:t>ov</a:t>
            </a:r>
            <a:r>
              <a:rPr lang="sl-SI" sz="2400" b="1" dirty="0" smtClean="0">
                <a:solidFill>
                  <a:schemeClr val="accent1"/>
                </a:solidFill>
              </a:rPr>
              <a:t> vode na povprečno tuširanje, če vode ne zapiramo! </a:t>
            </a:r>
            <a:endParaRPr lang="en-US" sz="2400" b="1" dirty="0" smtClean="0">
              <a:solidFill>
                <a:schemeClr val="accent1"/>
              </a:solidFill>
            </a:endParaRPr>
          </a:p>
        </p:txBody>
      </p:sp>
      <p:pic>
        <p:nvPicPr>
          <p:cNvPr id="4" name="Slika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4339" y="383108"/>
            <a:ext cx="1290638" cy="1566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89327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47531" y="2310774"/>
            <a:ext cx="6933439" cy="2557061"/>
          </a:xfrm>
          <a:prstGeom prst="rect">
            <a:avLst/>
          </a:prstGeom>
        </p:spPr>
        <p:txBody>
          <a:bodyPr>
            <a:normAutofit fontScale="3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4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lvl="0" indent="0">
              <a:buNone/>
            </a:pPr>
            <a:r>
              <a:rPr lang="sl-SI" sz="13500" b="1" dirty="0" smtClean="0">
                <a:solidFill>
                  <a:srgbClr val="1D5AA3"/>
                </a:solidFill>
              </a:rPr>
              <a:t>Koliko vode v povprečju porabimo za ročno pomivanje posode?</a:t>
            </a:r>
            <a:endParaRPr lang="en-US" sz="13500" b="1" dirty="0">
              <a:solidFill>
                <a:srgbClr val="1D5AA3"/>
              </a:solidFill>
            </a:endParaRPr>
          </a:p>
          <a:p>
            <a:pPr marL="0" lvl="0" indent="0">
              <a:buNone/>
            </a:pPr>
            <a:endParaRPr lang="en-US" sz="17600" b="1" dirty="0">
              <a:solidFill>
                <a:srgbClr val="1D5AA3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AT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=""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93298" y="4086010"/>
            <a:ext cx="1532069" cy="199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Slika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4339" y="383108"/>
            <a:ext cx="1290638" cy="1566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xmlns="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594482" y="735786"/>
            <a:ext cx="5890612" cy="1308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b="1" dirty="0" smtClean="0">
                <a:solidFill>
                  <a:srgbClr val="30AAD0"/>
                </a:solidFill>
                <a:latin typeface="+mn-lt"/>
              </a:rPr>
              <a:t>Vprašanje dneva</a:t>
            </a:r>
            <a:endParaRPr lang="en-US" b="1" dirty="0">
              <a:solidFill>
                <a:srgbClr val="30AAD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08695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="" xmlns:a16="http://schemas.microsoft.com/office/drawing/2014/main" id="{BD7CE8D6-4F03-4830-8309-63CA9311C630}"/>
              </a:ext>
            </a:extLst>
          </p:cNvPr>
          <p:cNvSpPr/>
          <p:nvPr/>
        </p:nvSpPr>
        <p:spPr>
          <a:xfrm>
            <a:off x="1072209" y="2791442"/>
            <a:ext cx="28005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Courier New" pitchFamily="49" charset="0"/>
              <a:buChar char="o"/>
            </a:pPr>
            <a:r>
              <a:rPr lang="sl-SI" sz="2400" dirty="0" smtClean="0"/>
              <a:t>41 </a:t>
            </a:r>
            <a:r>
              <a:rPr lang="fr-FR" sz="2400" dirty="0" smtClean="0"/>
              <a:t>-</a:t>
            </a:r>
            <a:r>
              <a:rPr lang="sl-SI" sz="2400" dirty="0" smtClean="0"/>
              <a:t> 91</a:t>
            </a:r>
            <a:r>
              <a:rPr lang="fr-FR" sz="2400" dirty="0" smtClean="0"/>
              <a:t> </a:t>
            </a:r>
            <a:r>
              <a:rPr lang="sl-SI" sz="2400" dirty="0" smtClean="0"/>
              <a:t>litra vode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146" name="Picture 2" descr="C:\Users\user\Desktop\washing-dishes-1112077_6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02436" y="3039035"/>
            <a:ext cx="4076282" cy="271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Slika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4339" y="383108"/>
            <a:ext cx="1290638" cy="1566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258461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47531" y="2310774"/>
            <a:ext cx="6933439" cy="2207438"/>
          </a:xfrm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4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lvl="0" indent="0">
              <a:buNone/>
            </a:pPr>
            <a:r>
              <a:rPr lang="sl-SI" sz="9300" b="1" dirty="0" smtClean="0">
                <a:solidFill>
                  <a:srgbClr val="1D5AA3"/>
                </a:solidFill>
              </a:rPr>
              <a:t>Koliko vode ljudje v povprečju zaužijejo s hrano? </a:t>
            </a:r>
            <a:endParaRPr kumimoji="0" lang="en-US" sz="176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AT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=""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93298" y="3869152"/>
            <a:ext cx="1532069" cy="199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Slika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4339" y="383108"/>
            <a:ext cx="1290638" cy="1566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xmlns="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594482" y="735786"/>
            <a:ext cx="5890612" cy="1308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b="1" dirty="0" smtClean="0">
                <a:solidFill>
                  <a:srgbClr val="30AAD0"/>
                </a:solidFill>
                <a:latin typeface="+mn-lt"/>
              </a:rPr>
              <a:t>Vprašanje dneva</a:t>
            </a:r>
            <a:endParaRPr lang="en-US" b="1" dirty="0">
              <a:solidFill>
                <a:srgbClr val="30AAD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1447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="" xmlns:a16="http://schemas.microsoft.com/office/drawing/2014/main" id="{B3DDE711-1421-4DE6-B816-ED9DE82B69AD}"/>
              </a:ext>
            </a:extLst>
          </p:cNvPr>
          <p:cNvSpPr/>
          <p:nvPr/>
        </p:nvSpPr>
        <p:spPr>
          <a:xfrm>
            <a:off x="2231980" y="1710780"/>
            <a:ext cx="51594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altLang="de-DE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Pravilen odgovor: </a:t>
            </a:r>
            <a:r>
              <a:rPr kumimoji="0" lang="de-DE" altLang="de-DE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</a:t>
            </a:r>
            <a:r>
              <a:rPr kumimoji="0" lang="sl-SI" altLang="de-DE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%</a:t>
            </a:r>
            <a:r>
              <a:rPr kumimoji="0" lang="de-DE" altLang="de-DE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5AA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de-DE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="" xmlns:a16="http://schemas.microsoft.com/office/drawing/2014/main" id="{BD7CE8D6-4F03-4830-8309-63CA9311C630}"/>
              </a:ext>
            </a:extLst>
          </p:cNvPr>
          <p:cNvSpPr/>
          <p:nvPr/>
        </p:nvSpPr>
        <p:spPr>
          <a:xfrm>
            <a:off x="538808" y="2783265"/>
            <a:ext cx="844616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l-SI" sz="3200" dirty="0" smtClean="0"/>
              <a:t>Povprečen človek s hrano zaužije </a:t>
            </a:r>
            <a:r>
              <a:rPr lang="en-US" sz="3200" dirty="0" smtClean="0"/>
              <a:t>20</a:t>
            </a:r>
            <a:r>
              <a:rPr lang="sl-SI" sz="3200" dirty="0" smtClean="0"/>
              <a:t> % količine vode, ki jo vnese čez dan. V jabolku je </a:t>
            </a:r>
            <a:r>
              <a:rPr lang="en-US" sz="3200" dirty="0" smtClean="0"/>
              <a:t>65</a:t>
            </a:r>
            <a:r>
              <a:rPr lang="sl-SI" sz="3200" dirty="0" smtClean="0"/>
              <a:t> % vode, v bananah70 % v brokoliju pa kar </a:t>
            </a:r>
            <a:r>
              <a:rPr lang="en-US" sz="3200" dirty="0" smtClean="0"/>
              <a:t>90%. </a:t>
            </a:r>
            <a:r>
              <a:rPr lang="sl-SI" sz="3200" dirty="0" smtClean="0"/>
              <a:t>Voda </a:t>
            </a:r>
            <a:r>
              <a:rPr lang="sl-SI" sz="3200" dirty="0" smtClean="0"/>
              <a:t>se nahaja celo v </a:t>
            </a:r>
            <a:r>
              <a:rPr lang="sl-SI" sz="3200" dirty="0" smtClean="0"/>
              <a:t>hrani, kjer je ne bi pričakovali, npr.  rezina belega kruha ima </a:t>
            </a:r>
            <a:r>
              <a:rPr lang="en-US" sz="3200" dirty="0" smtClean="0"/>
              <a:t>40</a:t>
            </a:r>
            <a:r>
              <a:rPr lang="en-US" sz="3200" dirty="0"/>
              <a:t>% </a:t>
            </a:r>
            <a:r>
              <a:rPr lang="sl-SI" sz="3200" dirty="0" smtClean="0"/>
              <a:t>vode, govedina </a:t>
            </a:r>
            <a:r>
              <a:rPr lang="en-US" sz="3200" dirty="0" smtClean="0"/>
              <a:t>53%</a:t>
            </a:r>
            <a:r>
              <a:rPr lang="sl-SI" sz="3200" dirty="0" smtClean="0"/>
              <a:t>, sir pa približno 30%</a:t>
            </a:r>
            <a:r>
              <a:rPr lang="en-US" sz="3200" dirty="0" smtClean="0"/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Slika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4339" y="383108"/>
            <a:ext cx="1290638" cy="1566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527348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7528362A-866E-4A36-9DCA-EE4AD9D12986}"/>
              </a:ext>
            </a:extLst>
          </p:cNvPr>
          <p:cNvSpPr txBox="1">
            <a:spLocks/>
          </p:cNvSpPr>
          <p:nvPr/>
        </p:nvSpPr>
        <p:spPr>
          <a:xfrm>
            <a:off x="560978" y="1947704"/>
            <a:ext cx="7897222" cy="3550472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4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lvl="0" indent="0">
              <a:buNone/>
            </a:pPr>
            <a:r>
              <a:rPr lang="sl-SI" sz="17600" b="1" dirty="0" smtClean="0">
                <a:solidFill>
                  <a:srgbClr val="1D5AA3"/>
                </a:solidFill>
              </a:rPr>
              <a:t>Količina vode, ki jo potrebujete, da ostanete primerno hidrirani, je odvisna od:</a:t>
            </a:r>
          </a:p>
          <a:p>
            <a:pPr marL="0" lvl="0" indent="0">
              <a:buNone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lvl="0" indent="0">
              <a:buNone/>
            </a:pPr>
            <a:r>
              <a:rPr lang="it-IT" sz="12800" b="1" dirty="0" smtClean="0">
                <a:solidFill>
                  <a:prstClr val="black"/>
                </a:solidFill>
              </a:rPr>
              <a:t>a. </a:t>
            </a:r>
            <a:r>
              <a:rPr lang="sl-SI" sz="12800" b="1" dirty="0" smtClean="0">
                <a:solidFill>
                  <a:prstClr val="black"/>
                </a:solidFill>
              </a:rPr>
              <a:t>starosti</a:t>
            </a:r>
            <a:endParaRPr lang="it-IT" sz="12800" b="1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it-IT" sz="12800" b="1" dirty="0" smtClean="0">
                <a:solidFill>
                  <a:prstClr val="black"/>
                </a:solidFill>
              </a:rPr>
              <a:t>b. </a:t>
            </a:r>
            <a:r>
              <a:rPr lang="sl-SI" sz="12800" b="1" dirty="0" smtClean="0">
                <a:solidFill>
                  <a:prstClr val="black"/>
                </a:solidFill>
              </a:rPr>
              <a:t>zdravja</a:t>
            </a:r>
            <a:endParaRPr lang="it-IT" sz="12800" b="1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it-IT" sz="12800" b="1" dirty="0" smtClean="0">
                <a:solidFill>
                  <a:prstClr val="black"/>
                </a:solidFill>
              </a:rPr>
              <a:t>c. </a:t>
            </a:r>
            <a:r>
              <a:rPr lang="sl-SI" sz="12800" b="1" dirty="0" smtClean="0">
                <a:solidFill>
                  <a:prstClr val="black"/>
                </a:solidFill>
              </a:rPr>
              <a:t>v</a:t>
            </a:r>
            <a:r>
              <a:rPr lang="sl-SI" sz="12800" b="1" dirty="0" smtClean="0">
                <a:solidFill>
                  <a:prstClr val="black"/>
                </a:solidFill>
              </a:rPr>
              <a:t>remena</a:t>
            </a:r>
          </a:p>
          <a:p>
            <a:pPr marL="0" lvl="0" indent="0">
              <a:buNone/>
            </a:pPr>
            <a:r>
              <a:rPr lang="sl-SI" sz="12800" b="1" dirty="0" smtClean="0">
                <a:solidFill>
                  <a:prstClr val="black"/>
                </a:solidFill>
              </a:rPr>
              <a:t>d. aktivnosti</a:t>
            </a:r>
            <a:endParaRPr lang="it-IT" sz="12800" b="1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sl-SI" sz="12800" b="1" dirty="0" smtClean="0">
                <a:solidFill>
                  <a:prstClr val="black"/>
                </a:solidFill>
              </a:rPr>
              <a:t>e</a:t>
            </a:r>
            <a:r>
              <a:rPr lang="it-IT" sz="12800" b="1" dirty="0" smtClean="0">
                <a:solidFill>
                  <a:prstClr val="black"/>
                </a:solidFill>
              </a:rPr>
              <a:t>. </a:t>
            </a:r>
            <a:r>
              <a:rPr lang="sl-SI" sz="12800" b="1" dirty="0" smtClean="0">
                <a:solidFill>
                  <a:prstClr val="black"/>
                </a:solidFill>
              </a:rPr>
              <a:t>v</a:t>
            </a:r>
            <a:r>
              <a:rPr lang="sl-SI" sz="12800" b="1" dirty="0" smtClean="0">
                <a:solidFill>
                  <a:prstClr val="black"/>
                </a:solidFill>
              </a:rPr>
              <a:t>sega naštetega</a:t>
            </a:r>
            <a:endParaRPr lang="it-IT" sz="12800" b="1" dirty="0">
              <a:solidFill>
                <a:prstClr val="black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7300" b="1" i="0" u="none" strike="noStrike" kern="1200" cap="none" spc="0" normalizeH="0" baseline="0" noProof="0" dirty="0">
              <a:ln>
                <a:noFill/>
              </a:ln>
              <a:solidFill>
                <a:srgbClr val="1D5A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AT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C:\Users\Ina\Pictures\hausarbeit\fragezeichen.gif">
            <a:extLst>
              <a:ext uri="{FF2B5EF4-FFF2-40B4-BE49-F238E27FC236}">
                <a16:creationId xmlns="" xmlns:a16="http://schemas.microsoft.com/office/drawing/2014/main" id="{FDF2CAED-84C6-4744-AC2D-8D8DF9C4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93298" y="3869152"/>
            <a:ext cx="1532069" cy="199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Slika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4339" y="383108"/>
            <a:ext cx="1290638" cy="1566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xmlns="" id="{FF5A2EEB-0897-4462-861E-1D6C409E99C0}"/>
              </a:ext>
            </a:extLst>
          </p:cNvPr>
          <p:cNvSpPr txBox="1">
            <a:spLocks/>
          </p:cNvSpPr>
          <p:nvPr/>
        </p:nvSpPr>
        <p:spPr>
          <a:xfrm>
            <a:off x="2554141" y="547527"/>
            <a:ext cx="5890612" cy="1308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b="1" dirty="0" smtClean="0">
                <a:solidFill>
                  <a:srgbClr val="30AAD0"/>
                </a:solidFill>
                <a:latin typeface="+mn-lt"/>
              </a:rPr>
              <a:t>Vprašanje dneva</a:t>
            </a:r>
            <a:endParaRPr lang="en-US" b="1" dirty="0">
              <a:solidFill>
                <a:srgbClr val="30AAD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18784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="" xmlns:a16="http://schemas.microsoft.com/office/drawing/2014/main" id="{BD7CE8D6-4F03-4830-8309-63CA9311C630}"/>
              </a:ext>
            </a:extLst>
          </p:cNvPr>
          <p:cNvSpPr/>
          <p:nvPr/>
        </p:nvSpPr>
        <p:spPr>
          <a:xfrm>
            <a:off x="268941" y="1907362"/>
            <a:ext cx="5862917" cy="512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l-SI" sz="2000" dirty="0" smtClean="0">
                <a:solidFill>
                  <a:prstClr val="black"/>
                </a:solidFill>
              </a:rPr>
              <a:t>Dnevna potreba po vodi je odvisna od več stvari</a:t>
            </a:r>
            <a:r>
              <a:rPr lang="en-US" sz="2000" dirty="0" smtClean="0">
                <a:solidFill>
                  <a:prstClr val="black"/>
                </a:solidFill>
              </a:rPr>
              <a:t>:</a:t>
            </a:r>
            <a:endParaRPr lang="en-US" sz="2000" dirty="0">
              <a:solidFill>
                <a:prstClr val="black"/>
              </a:solidFill>
            </a:endParaRPr>
          </a:p>
          <a:p>
            <a:pPr lvl="0"/>
            <a:endParaRPr lang="en-US" sz="1100" dirty="0">
              <a:solidFill>
                <a:prstClr val="black"/>
              </a:solidFill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sl-SI" sz="2000" b="1" dirty="0" smtClean="0">
                <a:solidFill>
                  <a:schemeClr val="accent1"/>
                </a:solidFill>
              </a:rPr>
              <a:t>Starost:</a:t>
            </a:r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sl-SI" sz="2000" dirty="0" smtClean="0">
                <a:solidFill>
                  <a:prstClr val="black"/>
                </a:solidFill>
              </a:rPr>
              <a:t>Otroci potrebujejo veliko tekočine, saj prej dehidrirajo kot starejši. Starejši lahko potrebujejo več zaradi zdravstvenega stanja, paziti je potrebno tudi, ker izgubljajo občutek za žejo. </a:t>
            </a:r>
            <a:endParaRPr lang="en-US" sz="2000" dirty="0">
              <a:solidFill>
                <a:prstClr val="black"/>
              </a:solidFill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sl-SI" sz="2000" b="1" dirty="0" smtClean="0">
                <a:solidFill>
                  <a:schemeClr val="accent1"/>
                </a:solidFill>
              </a:rPr>
              <a:t>Spol</a:t>
            </a:r>
            <a:r>
              <a:rPr lang="en-US" sz="2000" b="1" dirty="0" smtClean="0">
                <a:solidFill>
                  <a:schemeClr val="accent1"/>
                </a:solidFill>
              </a:rPr>
              <a:t>:</a:t>
            </a:r>
            <a:r>
              <a:rPr lang="en-US" sz="2000" dirty="0" smtClean="0">
                <a:solidFill>
                  <a:prstClr val="black"/>
                </a:solidFill>
              </a:rPr>
              <a:t> M</a:t>
            </a:r>
            <a:r>
              <a:rPr lang="sl-SI" sz="2000" dirty="0" smtClean="0">
                <a:solidFill>
                  <a:prstClr val="black"/>
                </a:solidFill>
              </a:rPr>
              <a:t>oški potrebujejo več tekočine kot ženske, z izjemo nosečnic in doječih mater, ki potrebujejo več. </a:t>
            </a:r>
            <a:endParaRPr lang="en-US" sz="2000" dirty="0">
              <a:solidFill>
                <a:prstClr val="black"/>
              </a:solidFill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sl-SI" sz="2000" b="1" dirty="0" smtClean="0">
                <a:solidFill>
                  <a:schemeClr val="accent1"/>
                </a:solidFill>
              </a:rPr>
              <a:t>Teža</a:t>
            </a:r>
            <a:r>
              <a:rPr lang="en-US" sz="2000" b="1" dirty="0" smtClean="0">
                <a:solidFill>
                  <a:schemeClr val="accent1"/>
                </a:solidFill>
              </a:rPr>
              <a:t>:</a:t>
            </a:r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sl-SI" sz="2000" dirty="0" smtClean="0">
                <a:solidFill>
                  <a:prstClr val="black"/>
                </a:solidFill>
              </a:rPr>
              <a:t>Težji ljudje potrebujejo več vode</a:t>
            </a:r>
            <a:r>
              <a:rPr lang="en-US" sz="2000" dirty="0" smtClean="0">
                <a:solidFill>
                  <a:prstClr val="black"/>
                </a:solidFill>
              </a:rPr>
              <a:t>.</a:t>
            </a:r>
            <a:endParaRPr lang="en-US" sz="2000" dirty="0">
              <a:solidFill>
                <a:prstClr val="black"/>
              </a:solidFill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sl-SI" sz="2000" b="1" dirty="0" smtClean="0">
                <a:solidFill>
                  <a:schemeClr val="accent1"/>
                </a:solidFill>
              </a:rPr>
              <a:t>Zdravje</a:t>
            </a:r>
            <a:r>
              <a:rPr lang="en-US" sz="2000" b="1" dirty="0" smtClean="0">
                <a:solidFill>
                  <a:schemeClr val="accent1"/>
                </a:solidFill>
              </a:rPr>
              <a:t>: </a:t>
            </a:r>
            <a:r>
              <a:rPr lang="sl-SI" sz="2000" dirty="0" smtClean="0">
                <a:solidFill>
                  <a:prstClr val="black"/>
                </a:solidFill>
              </a:rPr>
              <a:t>Stanja, kot je diabetes, cistična </a:t>
            </a:r>
            <a:r>
              <a:rPr lang="sl-SI" sz="2000" dirty="0" err="1" smtClean="0">
                <a:solidFill>
                  <a:prstClr val="black"/>
                </a:solidFill>
              </a:rPr>
              <a:t>fibroza</a:t>
            </a:r>
            <a:r>
              <a:rPr lang="sl-SI" sz="2000" dirty="0" smtClean="0">
                <a:solidFill>
                  <a:prstClr val="black"/>
                </a:solidFill>
              </a:rPr>
              <a:t>, in ledvične bolezni lahko povečajo potrebo po vodi</a:t>
            </a:r>
            <a:r>
              <a:rPr lang="en-US" sz="2000" dirty="0" smtClean="0">
                <a:solidFill>
                  <a:prstClr val="black"/>
                </a:solidFill>
              </a:rPr>
              <a:t>.</a:t>
            </a:r>
            <a:endParaRPr lang="sl-SI" sz="2000" dirty="0" smtClean="0">
              <a:solidFill>
                <a:prstClr val="black"/>
              </a:solidFill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sl-SI" sz="2000" b="1" dirty="0" smtClean="0">
                <a:solidFill>
                  <a:srgbClr val="0070C0"/>
                </a:solidFill>
              </a:rPr>
              <a:t>Aktivnost:</a:t>
            </a:r>
            <a:r>
              <a:rPr lang="sl-SI" sz="2000" dirty="0" smtClean="0">
                <a:solidFill>
                  <a:prstClr val="black"/>
                </a:solidFill>
              </a:rPr>
              <a:t> pri povečani aktivnosti potrebujemo več vode.</a:t>
            </a:r>
            <a:endParaRPr lang="en-US" sz="2000" dirty="0">
              <a:solidFill>
                <a:prstClr val="black"/>
              </a:solidFill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sl-SI" sz="2000" b="1" dirty="0" smtClean="0">
                <a:solidFill>
                  <a:schemeClr val="accent1"/>
                </a:solidFill>
              </a:rPr>
              <a:t>Okolje</a:t>
            </a:r>
            <a:r>
              <a:rPr lang="en-US" sz="2000" b="1" dirty="0" smtClean="0">
                <a:solidFill>
                  <a:schemeClr val="accent1"/>
                </a:solidFill>
              </a:rPr>
              <a:t>:</a:t>
            </a:r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sl-SI" sz="2000" dirty="0" smtClean="0">
                <a:solidFill>
                  <a:prstClr val="black"/>
                </a:solidFill>
              </a:rPr>
              <a:t>V ekstremnih vremenskih pogojih potrebujemo več tekočine, posebej v vročini, vlagi ali mrazu ter na visoki nadmorski višini.</a:t>
            </a:r>
            <a:endParaRPr lang="en-US" sz="2000" dirty="0">
              <a:solidFill>
                <a:prstClr val="black"/>
              </a:solidFill>
            </a:endParaRPr>
          </a:p>
          <a:p>
            <a:pPr lvl="0"/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="" xmlns:a16="http://schemas.microsoft.com/office/drawing/2014/main" id="{8356787D-2931-443E-8F07-C93D6899C3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00215" y="2274893"/>
            <a:ext cx="2681232" cy="402184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862641" y="692238"/>
            <a:ext cx="44269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sl-SI" altLang="de-DE" sz="4000" b="1" dirty="0" smtClean="0">
                <a:solidFill>
                  <a:srgbClr val="1D5AA3"/>
                </a:solidFill>
              </a:rPr>
              <a:t>Pravilen odgovor: </a:t>
            </a:r>
            <a:r>
              <a:rPr lang="de-DE" altLang="de-DE" sz="4000" b="1" dirty="0" smtClean="0">
                <a:solidFill>
                  <a:srgbClr val="1D5AA3"/>
                </a:solidFill>
              </a:rPr>
              <a:t>d </a:t>
            </a:r>
            <a:endParaRPr lang="de-DE" sz="4000" dirty="0">
              <a:solidFill>
                <a:prstClr val="black"/>
              </a:solidFill>
            </a:endParaRPr>
          </a:p>
        </p:txBody>
      </p:sp>
      <p:pic>
        <p:nvPicPr>
          <p:cNvPr id="6" name="Slika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4339" y="383108"/>
            <a:ext cx="1290638" cy="1566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3799844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422</TotalTime>
  <Words>514</Words>
  <Application>Microsoft Office PowerPoint</Application>
  <PresentationFormat>Diaprojekcija na zaslonu (4:3)</PresentationFormat>
  <Paragraphs>101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18</vt:i4>
      </vt:variant>
    </vt:vector>
  </HeadingPairs>
  <TitlesOfParts>
    <vt:vector size="19" baseType="lpstr">
      <vt:lpstr>Office</vt:lpstr>
      <vt:lpstr>Diapozitiv 1</vt:lpstr>
      <vt:lpstr>Diapozitiv 2</vt:lpstr>
      <vt:lpstr>Diapozitiv 3</vt:lpstr>
      <vt:lpstr>Diapozitiv 4</vt:lpstr>
      <vt:lpstr>Diapozitiv 5</vt:lpstr>
      <vt:lpstr>Diapozitiv 6</vt:lpstr>
      <vt:lpstr>Diapozitiv 7</vt:lpstr>
      <vt:lpstr>Diapozitiv 8</vt:lpstr>
      <vt:lpstr>Diapozitiv 9</vt:lpstr>
      <vt:lpstr>Diapozitiv 10</vt:lpstr>
      <vt:lpstr>Diapozitiv 11</vt:lpstr>
      <vt:lpstr>Diapozitiv 12</vt:lpstr>
      <vt:lpstr>Diapozitiv 13</vt:lpstr>
      <vt:lpstr>Diapozitiv 14</vt:lpstr>
      <vt:lpstr>Diapozitiv 15</vt:lpstr>
      <vt:lpstr>Diapozitiv 16</vt:lpstr>
      <vt:lpstr>Diapozitiv 17</vt:lpstr>
      <vt:lpstr>Diapozitiv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RZ</dc:creator>
  <cp:lastModifiedBy>Tanja</cp:lastModifiedBy>
  <cp:revision>35</cp:revision>
  <dcterms:created xsi:type="dcterms:W3CDTF">2019-06-02T20:00:02Z</dcterms:created>
  <dcterms:modified xsi:type="dcterms:W3CDTF">2020-07-28T13:14:27Z</dcterms:modified>
</cp:coreProperties>
</file>