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media/image36.jpeg" ContentType="image/jpeg"/>
  <Override PartName="/ppt/media/image34.jpeg" ContentType="image/jpeg"/>
  <Override PartName="/ppt/media/image33.jpeg" ContentType="image/jpeg"/>
  <Override PartName="/ppt/media/image32.png" ContentType="image/png"/>
  <Override PartName="/ppt/media/image31.jpeg" ContentType="image/jpeg"/>
  <Override PartName="/ppt/media/image30.jpeg" ContentType="image/jpeg"/>
  <Override PartName="/ppt/media/image27.jpeg" ContentType="image/jpeg"/>
  <Override PartName="/ppt/media/image26.jpeg" ContentType="image/jpeg"/>
  <Override PartName="/ppt/media/image29.jpeg" ContentType="image/jpeg"/>
  <Override PartName="/ppt/media/image7.png" ContentType="image/png"/>
  <Override PartName="/ppt/media/image22.png" ContentType="image/png"/>
  <Override PartName="/ppt/media/image2.jpeg" ContentType="image/jpeg"/>
  <Override PartName="/ppt/media/image17.jpeg" ContentType="image/jpeg"/>
  <Override PartName="/ppt/media/image16.jpeg" ContentType="image/jpeg"/>
  <Override PartName="/ppt/media/image23.jpeg" ContentType="image/jpeg"/>
  <Override PartName="/ppt/media/image15.png" ContentType="image/png"/>
  <Override PartName="/ppt/media/image14.jpeg" ContentType="image/jpeg"/>
  <Override PartName="/ppt/media/image11.png" ContentType="image/png"/>
  <Override PartName="/ppt/media/image13.jpeg" ContentType="image/jpeg"/>
  <Override PartName="/ppt/media/image19.png" ContentType="image/png"/>
  <Override PartName="/ppt/media/image37.jpeg" ContentType="image/jpeg"/>
  <Override PartName="/ppt/media/image12.jpeg" ContentType="image/jpeg"/>
  <Override PartName="/ppt/media/image28.png" ContentType="image/png"/>
  <Override PartName="/ppt/media/image3.jpeg" ContentType="image/jpeg"/>
  <Override PartName="/ppt/media/image18.jpeg" ContentType="image/jpeg"/>
  <Override PartName="/ppt/media/image35.png" ContentType="image/png"/>
  <Override PartName="/ppt/media/image9.jpeg" ContentType="image/jpeg"/>
  <Override PartName="/ppt/media/image10.jpeg" ContentType="image/jpeg"/>
  <Override PartName="/ppt/media/image6.jpeg" ContentType="image/jpeg"/>
  <Override PartName="/ppt/media/image4.png" ContentType="image/png"/>
  <Override PartName="/ppt/media/image5.jpeg" ContentType="image/jpeg"/>
  <Override PartName="/ppt/media/image21.jpeg" ContentType="image/jpeg"/>
  <Override PartName="/ppt/media/image20.jpeg" ContentType="image/jpeg"/>
  <Override PartName="/ppt/media/image1.png" ContentType="image/png"/>
  <Override PartName="/ppt/media/image25.png" ContentType="image/png"/>
  <Override PartName="/ppt/media/image24.jpeg" ContentType="image/jpeg"/>
  <Override PartName="/ppt/media/image8.jpeg" ContentType="image/jpeg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2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2.xml" ContentType="application/vnd.openxmlformats-officedocument.presentationml.slide+xml"/>
  <Override PartName="/ppt/slides/slide8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1743120"/>
            <a:ext cx="7771680" cy="530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1690560"/>
            <a:ext cx="777168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743120"/>
            <a:ext cx="7771680" cy="114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it-IT" sz="1800" spc="-1" strike="noStrike">
                <a:latin typeface="Arial"/>
              </a:rPr>
              <a:t>Fai clic per modificare il formato del testo del titolo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jpeg"/><Relationship Id="rId3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Questione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39" name="CustomShape 2"/>
          <p:cNvSpPr/>
          <p:nvPr/>
        </p:nvSpPr>
        <p:spPr>
          <a:xfrm>
            <a:off x="53892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31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r>
              <a:rPr b="1" lang="it-IT" sz="7300" spc="-1" strike="noStrike">
                <a:solidFill>
                  <a:srgbClr val="1d5aa3"/>
                </a:solidFill>
                <a:latin typeface="Calibri"/>
                <a:ea typeface="DejaVu Sans"/>
              </a:rPr>
              <a:t>Ad ogni respiro espiriamo acqua.</a:t>
            </a: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r>
              <a:rPr b="1" lang="it-IT" sz="7300" spc="-1" strike="noStrike">
                <a:solidFill>
                  <a:srgbClr val="1d5aa3"/>
                </a:solidFill>
                <a:latin typeface="Calibri"/>
                <a:ea typeface="DejaVu Sans"/>
              </a:rPr>
              <a:t>Quanto costa questo al giorno?</a:t>
            </a: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79"/>
              </a:spcBef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a. 400 ml</a:t>
            </a: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79"/>
              </a:spcBef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b. 250 ml</a:t>
            </a: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79"/>
              </a:spcBef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c. 80 ml</a:t>
            </a: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</p:txBody>
      </p:sp>
      <p:pic>
        <p:nvPicPr>
          <p:cNvPr id="40" name="Picture 2" descr=""/>
          <p:cNvPicPr/>
          <p:nvPr/>
        </p:nvPicPr>
        <p:blipFill>
          <a:blip r:embed="rId1"/>
          <a:stretch/>
        </p:blipFill>
        <p:spPr>
          <a:xfrm>
            <a:off x="6604560" y="3282120"/>
            <a:ext cx="2108880" cy="2742120"/>
          </a:xfrm>
          <a:prstGeom prst="rect">
            <a:avLst/>
          </a:prstGeom>
          <a:ln>
            <a:noFill/>
          </a:ln>
        </p:spPr>
      </p:pic>
      <p:pic>
        <p:nvPicPr>
          <p:cNvPr id="41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43" name="CustomShape 1"/>
          <p:cNvSpPr/>
          <p:nvPr/>
        </p:nvSpPr>
        <p:spPr>
          <a:xfrm>
            <a:off x="871920" y="1287000"/>
            <a:ext cx="6851520" cy="450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	</a:t>
            </a: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	</a:t>
            </a: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	</a:t>
            </a: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 </a:t>
            </a: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a. </a:t>
            </a:r>
            <a:endParaRPr b="0" lang="it-IT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Ogni giorno, gli esseri umani perdono circa 400 ml di acqua</a:t>
            </a: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solo respirando. Sono circa 2 bicchieri d'acqua al giorno!</a:t>
            </a: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Come può succedere?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C'è vapore acqueo nel respiro caldo, di solito invisibile.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Ma se ti trovi su una superficie fredda, ad es. finestra o specchio -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respira e puoi vedere l'acqua.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Le persone fanno circa 20.000 respiri al giorno e con ogni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espirazione soffiamo via l'acqua.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In totale, è quasi mezzo litro di acqua al giorno!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45" name="CustomShape 2"/>
          <p:cNvSpPr/>
          <p:nvPr/>
        </p:nvSpPr>
        <p:spPr>
          <a:xfrm>
            <a:off x="53892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31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r>
              <a:rPr b="1" lang="it-IT" sz="7300" spc="-1" strike="noStrike">
                <a:solidFill>
                  <a:srgbClr val="1d5aa3"/>
                </a:solidFill>
                <a:latin typeface="Calibri"/>
                <a:ea typeface="DejaVu Sans"/>
              </a:rPr>
              <a:t>Acqua contenuta nel corpo</a:t>
            </a: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r>
              <a:rPr b="1" lang="it-IT" sz="7300" spc="-1" strike="noStrike">
                <a:solidFill>
                  <a:srgbClr val="1d5aa3"/>
                </a:solidFill>
                <a:latin typeface="Calibri"/>
                <a:ea typeface="DejaVu Sans"/>
              </a:rPr>
              <a:t>Quanta acqua è (percentuale)?</a:t>
            </a: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79"/>
              </a:spcBef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a. 50 % </a:t>
            </a: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79"/>
              </a:spcBef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b. 66 % </a:t>
            </a: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79"/>
              </a:spcBef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c. 85 %</a:t>
            </a: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</p:txBody>
      </p:sp>
      <p:pic>
        <p:nvPicPr>
          <p:cNvPr id="46" name="Picture 2" descr=""/>
          <p:cNvPicPr/>
          <p:nvPr/>
        </p:nvPicPr>
        <p:blipFill>
          <a:blip r:embed="rId1"/>
          <a:stretch/>
        </p:blipFill>
        <p:spPr>
          <a:xfrm>
            <a:off x="7010280" y="3926520"/>
            <a:ext cx="1755720" cy="2283120"/>
          </a:xfrm>
          <a:prstGeom prst="rect">
            <a:avLst/>
          </a:prstGeom>
          <a:ln>
            <a:noFill/>
          </a:ln>
        </p:spPr>
      </p:pic>
      <p:pic>
        <p:nvPicPr>
          <p:cNvPr id="47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49" name="CustomShape 1"/>
          <p:cNvSpPr/>
          <p:nvPr/>
        </p:nvSpPr>
        <p:spPr>
          <a:xfrm>
            <a:off x="52920" y="2589480"/>
            <a:ext cx="9425520" cy="274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it-IT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Circa il 60-66% del nostro corpo è costituito da acqua.</a:t>
            </a: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L'acqua è distribuita in tutto il nostro corpo.</a:t>
            </a: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Tutti i processi vitali richiedono acqua.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Ad esempio, ne abbiamo bisogno come mezzo di solubilizzazione e trasporto per regolare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temperatura corporea ed eliminare le sostanze nocive. Il tuo corpo ha bisogno di acqua ogni giorno!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Perdiamo 2-3 litri di acqua ogni giorno - attraverso la sudorazione, la respirazione e l'urina.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Dobbiamo recuperare questa quantità.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Circa 1,5 - 2 litri di bevande e circa 700 ml di cibo solido (che contiene anche water). 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3126240" y="1347840"/>
            <a:ext cx="437832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b </a:t>
            </a:r>
            <a:endParaRPr b="0" lang="it-IT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52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32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r>
              <a:rPr b="1" lang="it-IT" sz="7300" spc="-1" strike="noStrike">
                <a:solidFill>
                  <a:srgbClr val="1d5aa3"/>
                </a:solidFill>
                <a:latin typeface="Calibri"/>
                <a:ea typeface="DejaVu Sans"/>
              </a:rPr>
              <a:t>Un bicchiere con il ghiaccio rinfresca meglio in estate.</a:t>
            </a: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79"/>
              </a:spcBef>
            </a:pPr>
            <a:r>
              <a:rPr b="1" lang="it-IT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Giusto?</a:t>
            </a: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latin typeface="Arial"/>
            </a:endParaRPr>
          </a:p>
        </p:txBody>
      </p:sp>
      <p:pic>
        <p:nvPicPr>
          <p:cNvPr id="53" name="Picture 2" descr=""/>
          <p:cNvPicPr/>
          <p:nvPr/>
        </p:nvPicPr>
        <p:blipFill>
          <a:blip r:embed="rId1"/>
          <a:stretch/>
        </p:blipFill>
        <p:spPr>
          <a:xfrm>
            <a:off x="6604560" y="3282120"/>
            <a:ext cx="2108880" cy="2742120"/>
          </a:xfrm>
          <a:prstGeom prst="rect">
            <a:avLst/>
          </a:prstGeom>
          <a:ln>
            <a:noFill/>
          </a:ln>
        </p:spPr>
      </p:pic>
      <p:pic>
        <p:nvPicPr>
          <p:cNvPr id="54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56" name="CustomShape 1"/>
          <p:cNvSpPr/>
          <p:nvPr/>
        </p:nvSpPr>
        <p:spPr>
          <a:xfrm>
            <a:off x="3070440" y="1347840"/>
            <a:ext cx="465120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no 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57" name="CustomShape 2"/>
          <p:cNvSpPr/>
          <p:nvPr/>
        </p:nvSpPr>
        <p:spPr>
          <a:xfrm>
            <a:off x="538920" y="2706480"/>
            <a:ext cx="7776720" cy="258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Spiegazione: Il corpo deve riscaldare la bevanda ghiacciata riequilibrando la temperatura corporea. Per questo ha bisogno di energia.</a:t>
            </a: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Pertanto, nei paesi caldi tè caldo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viene bevuto come ristoro.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  <p:pic>
        <p:nvPicPr>
          <p:cNvPr id="58" name="Grafik 9" descr=""/>
          <p:cNvPicPr/>
          <p:nvPr/>
        </p:nvPicPr>
        <p:blipFill>
          <a:blip r:embed="rId2"/>
          <a:stretch/>
        </p:blipFill>
        <p:spPr>
          <a:xfrm>
            <a:off x="4969440" y="3814200"/>
            <a:ext cx="3908520" cy="2608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60" name="CustomShape 2"/>
          <p:cNvSpPr/>
          <p:nvPr/>
        </p:nvSpPr>
        <p:spPr>
          <a:xfrm>
            <a:off x="538920" y="2138040"/>
            <a:ext cx="669600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0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r>
              <a:rPr b="1" lang="it-IT" sz="7300" spc="-1" strike="noStrike">
                <a:solidFill>
                  <a:srgbClr val="1d5aa3"/>
                </a:solidFill>
                <a:latin typeface="Calibri"/>
                <a:ea typeface="DejaVu Sans"/>
              </a:rPr>
              <a:t>Bere aiuta l’apprendimento?</a:t>
            </a: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it-IT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Corretto?</a:t>
            </a:r>
            <a:endParaRPr b="0" lang="it-IT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3200" spc="-1" strike="noStrike">
              <a:latin typeface="Arial"/>
            </a:endParaRPr>
          </a:p>
        </p:txBody>
      </p:sp>
      <p:pic>
        <p:nvPicPr>
          <p:cNvPr id="61" name="Picture 2" descr=""/>
          <p:cNvPicPr/>
          <p:nvPr/>
        </p:nvPicPr>
        <p:blipFill>
          <a:blip r:embed="rId1"/>
          <a:stretch/>
        </p:blipFill>
        <p:spPr>
          <a:xfrm>
            <a:off x="7034400" y="3496680"/>
            <a:ext cx="2108880" cy="2742120"/>
          </a:xfrm>
          <a:prstGeom prst="rect">
            <a:avLst/>
          </a:prstGeom>
          <a:ln>
            <a:noFill/>
          </a:ln>
        </p:spPr>
      </p:pic>
      <p:pic>
        <p:nvPicPr>
          <p:cNvPr id="62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64" name="CustomShape 1"/>
          <p:cNvSpPr/>
          <p:nvPr/>
        </p:nvSpPr>
        <p:spPr>
          <a:xfrm>
            <a:off x="3255120" y="1347840"/>
            <a:ext cx="443304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sì 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65" name="CustomShape 2"/>
          <p:cNvSpPr/>
          <p:nvPr/>
        </p:nvSpPr>
        <p:spPr>
          <a:xfrm>
            <a:off x="538920" y="2310840"/>
            <a:ext cx="7776720" cy="411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I test mostrano che il rendimento scolastico migliora quando gli studenti bevono abbastanza acqua.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Con solo il 2% di perdita di acqua, la nostra capacità di pensare e concentrarsi diminuisce già del 20%.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Perché?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Se beviamo troppo poco, il nostro sangue diventa più denso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e scorre più lentamente attraverso il corpo.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Di conseguenza, l'ossigeno e i nutrienti rallentano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nel cervello. Siamo stanchi, distratti, a breve termine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la memoria si sta deteriorando, anche se non lo notiamo immediatamente.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Anche il giorno dopo lo sport in acqua la nostra prestazione mentale è ridotta.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  <p:pic>
        <p:nvPicPr>
          <p:cNvPr id="66" name="Grafik 5" descr=""/>
          <p:cNvPicPr/>
          <p:nvPr/>
        </p:nvPicPr>
        <p:blipFill>
          <a:blip r:embed="rId2"/>
          <a:stretch/>
        </p:blipFill>
        <p:spPr>
          <a:xfrm>
            <a:off x="5983920" y="3935880"/>
            <a:ext cx="2620440" cy="1674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Question of the day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2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r>
              <a:rPr b="1" lang="it-IT" sz="17600" spc="-1" strike="noStrike">
                <a:solidFill>
                  <a:srgbClr val="1d5aa3"/>
                </a:solidFill>
                <a:latin typeface="Calibri"/>
                <a:ea typeface="DejaVu Sans"/>
              </a:rPr>
              <a:t>Di quanta acqua hanno bisogno gli organismi per vivere?</a:t>
            </a: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19"/>
              </a:spcBef>
            </a:pPr>
            <a:r>
              <a:rPr b="0" lang="it-IT" sz="9600" spc="-1" strike="noStrike">
                <a:solidFill>
                  <a:srgbClr val="000000"/>
                </a:solidFill>
                <a:latin typeface="Calibri"/>
                <a:ea typeface="DejaVu Sans"/>
              </a:rPr>
              <a:t>Una persona ha bisogno di 2-3 litri di acqua al giorno. Quanta acqua beve una mucca ogni giorno?</a:t>
            </a: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19"/>
              </a:spcBef>
            </a:pP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19"/>
              </a:spcBef>
            </a:pPr>
            <a:r>
              <a:rPr b="0" lang="it-IT" sz="9600" spc="-1" strike="noStrike">
                <a:solidFill>
                  <a:srgbClr val="000000"/>
                </a:solidFill>
                <a:latin typeface="Calibri"/>
                <a:ea typeface="DejaVu Sans"/>
              </a:rPr>
              <a:t>a. 10 litri</a:t>
            </a: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19"/>
              </a:spcBef>
            </a:pPr>
            <a:r>
              <a:rPr b="0" lang="it-IT" sz="9600" spc="-1" strike="noStrike">
                <a:solidFill>
                  <a:srgbClr val="000000"/>
                </a:solidFill>
                <a:latin typeface="Calibri"/>
                <a:ea typeface="DejaVu Sans"/>
              </a:rPr>
              <a:t>b. 60 litri</a:t>
            </a: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19"/>
              </a:spcBef>
            </a:pPr>
            <a:r>
              <a:rPr b="0" lang="it-IT" sz="9600" spc="-1" strike="noStrike">
                <a:solidFill>
                  <a:srgbClr val="000000"/>
                </a:solidFill>
                <a:latin typeface="Calibri"/>
                <a:ea typeface="DejaVu Sans"/>
              </a:rPr>
              <a:t>c. 150 litri</a:t>
            </a: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9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9600" spc="-1" strike="noStrike">
              <a:latin typeface="Arial"/>
            </a:endParaRPr>
          </a:p>
        </p:txBody>
      </p:sp>
      <p:pic>
        <p:nvPicPr>
          <p:cNvPr id="69" name="Picture 2" descr=""/>
          <p:cNvPicPr/>
          <p:nvPr/>
        </p:nvPicPr>
        <p:blipFill>
          <a:blip r:embed="rId1"/>
          <a:stretch/>
        </p:blipFill>
        <p:spPr>
          <a:xfrm>
            <a:off x="7340760" y="2310840"/>
            <a:ext cx="1531440" cy="1991520"/>
          </a:xfrm>
          <a:prstGeom prst="rect">
            <a:avLst/>
          </a:prstGeom>
          <a:ln>
            <a:noFill/>
          </a:ln>
        </p:spPr>
      </p:pic>
      <p:pic>
        <p:nvPicPr>
          <p:cNvPr id="70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pic>
        <p:nvPicPr>
          <p:cNvPr id="71" name="Grafik 7" descr=""/>
          <p:cNvPicPr/>
          <p:nvPr/>
        </p:nvPicPr>
        <p:blipFill>
          <a:blip r:embed="rId3"/>
          <a:stretch/>
        </p:blipFill>
        <p:spPr>
          <a:xfrm>
            <a:off x="5320080" y="4507200"/>
            <a:ext cx="3395880" cy="2266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73" name="CustomShape 1"/>
          <p:cNvSpPr/>
          <p:nvPr/>
        </p:nvSpPr>
        <p:spPr>
          <a:xfrm>
            <a:off x="3069000" y="1347840"/>
            <a:ext cx="431748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c 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74" name="CustomShape 2"/>
          <p:cNvSpPr/>
          <p:nvPr/>
        </p:nvSpPr>
        <p:spPr>
          <a:xfrm>
            <a:off x="538920" y="2560680"/>
            <a:ext cx="7776720" cy="420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Una mucca ha bisogno di fino a 150 litri di acqua nei giorni caldi.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Tutti gli esseri viventi sono costituiti in gran parte di acqua.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Le persone e gli animali muoiono di sete, le piante appassiscono se non ottengono acqua. Tutti hanno bisogno di acqua.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•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Un grande albero ha bisogno di 500 - 1.000 litri di acqua in una calda giornata estiva.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•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Un essere umano deve bere circa 2 litri di acqua al giorno.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•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Un gatto ha bisogno di circa 200 ml di acqua al giorno.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•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Un uccello o un topo ha bisogno di pochi millilitri al giorno, poche gocce.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76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5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r>
              <a:rPr b="1" lang="it-IT" sz="17600" spc="-1" strike="noStrike">
                <a:solidFill>
                  <a:srgbClr val="1d5aa3"/>
                </a:solidFill>
                <a:latin typeface="Calibri"/>
                <a:ea typeface="DejaVu Sans"/>
              </a:rPr>
              <a:t>Quanto è vecchia la nostra acqua?</a:t>
            </a: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a. Migliaia di anni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b. Milioni di anni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</p:txBody>
      </p:sp>
      <p:pic>
        <p:nvPicPr>
          <p:cNvPr id="77" name="Picture 2" descr=""/>
          <p:cNvPicPr/>
          <p:nvPr/>
        </p:nvPicPr>
        <p:blipFill>
          <a:blip r:embed="rId1"/>
          <a:stretch/>
        </p:blipFill>
        <p:spPr>
          <a:xfrm>
            <a:off x="6193440" y="3869280"/>
            <a:ext cx="1531440" cy="1991520"/>
          </a:xfrm>
          <a:prstGeom prst="rect">
            <a:avLst/>
          </a:prstGeom>
          <a:ln>
            <a:noFill/>
          </a:ln>
        </p:spPr>
      </p:pic>
      <p:pic>
        <p:nvPicPr>
          <p:cNvPr id="78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3068640" y="1347840"/>
            <a:ext cx="437832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b 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538920" y="2560680"/>
            <a:ext cx="8445600" cy="402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Ogni molecola d'acqua sulla terra o nel tuo corpo ha molti milioni di anni. I dinosauri hanno già fatto il bagno nella stessa acqua che beviamo.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La nostra acqua è nel </a:t>
            </a: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ciclo eterno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La quantità di acqua sulla terra rimane la stessa. Nulla scompare, tutto si trasforma.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Il calore del sole fa evaporare l'acqua dai mari e dai laghi.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Il vapore acqueo si alza, si raffredda e forma le nuvole.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Come pioggia o neve, l'acqua cade sulla terra e filtra nel terreno.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Come fonte, esce di nuovo dal terreno e diventa un ruscello.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Il flusso sfocia in un fiume che termina in un lago o un mare.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Qui il ciclo ricomincia.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4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r>
              <a:rPr b="1" lang="it-IT" sz="17600" spc="-1" strike="noStrike">
                <a:solidFill>
                  <a:srgbClr val="1d5aa3"/>
                </a:solidFill>
                <a:latin typeface="Calibri"/>
                <a:ea typeface="DejaVu Sans"/>
              </a:rPr>
              <a:t>L'acqua è extraterrestre, proviene dallo spazio.</a:t>
            </a: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Ayuthaya"/>
                <a:ea typeface="Ayuthaya"/>
              </a:rPr>
              <a:t>È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Ayuthaya"/>
              </a:rPr>
              <a:t> 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corretto?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</p:txBody>
      </p:sp>
      <p:pic>
        <p:nvPicPr>
          <p:cNvPr id="84" name="Picture 2" descr=""/>
          <p:cNvPicPr/>
          <p:nvPr/>
        </p:nvPicPr>
        <p:blipFill>
          <a:blip r:embed="rId1"/>
          <a:stretch/>
        </p:blipFill>
        <p:spPr>
          <a:xfrm>
            <a:off x="6193440" y="3869280"/>
            <a:ext cx="1531440" cy="1991520"/>
          </a:xfrm>
          <a:prstGeom prst="rect">
            <a:avLst/>
          </a:prstGeom>
          <a:ln>
            <a:noFill/>
          </a:ln>
        </p:spPr>
      </p:pic>
      <p:pic>
        <p:nvPicPr>
          <p:cNvPr id="85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87" name="CustomShape 1"/>
          <p:cNvSpPr/>
          <p:nvPr/>
        </p:nvSpPr>
        <p:spPr>
          <a:xfrm>
            <a:off x="3254760" y="1347840"/>
            <a:ext cx="443304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sì 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538920" y="2560680"/>
            <a:ext cx="8445600" cy="3107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L'acqua probabilmente è arrivata sulla Terra dallo spazio attraverso gli asteroidi.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Da dove provengano esattamente questi asteroidi, che avrebbero dovuto portare l'acqua sulla terra, non è ancora noto ...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Il fatto è: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La terra è coperta per due terzi di acqua ed è l'unico pianeta del nostro sistema solare in cui vi è acqua liquida.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Quest'acqua è la base per la vita sulla terra.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r>
              <a:rPr b="1" lang="it-IT" sz="17600" spc="-1" strike="noStrike">
                <a:solidFill>
                  <a:srgbClr val="1d5aa3"/>
                </a:solidFill>
                <a:latin typeface="Calibri"/>
                <a:ea typeface="DejaVu Sans"/>
              </a:rPr>
              <a:t>Chi beve di meno non suda così tanto</a:t>
            </a: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Ayuthaya"/>
                <a:ea typeface="Ayuthaya"/>
              </a:rPr>
              <a:t>È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Ayuthaya"/>
              </a:rPr>
              <a:t> corretto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?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</p:txBody>
      </p:sp>
      <p:pic>
        <p:nvPicPr>
          <p:cNvPr id="91" name="Picture 2" descr=""/>
          <p:cNvPicPr/>
          <p:nvPr/>
        </p:nvPicPr>
        <p:blipFill>
          <a:blip r:embed="rId1"/>
          <a:stretch/>
        </p:blipFill>
        <p:spPr>
          <a:xfrm>
            <a:off x="6193440" y="3869280"/>
            <a:ext cx="1531440" cy="1991520"/>
          </a:xfrm>
          <a:prstGeom prst="rect">
            <a:avLst/>
          </a:prstGeom>
          <a:ln>
            <a:noFill/>
          </a:ln>
        </p:spPr>
      </p:pic>
      <p:pic>
        <p:nvPicPr>
          <p:cNvPr id="92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94" name="CustomShape 1"/>
          <p:cNvSpPr/>
          <p:nvPr/>
        </p:nvSpPr>
        <p:spPr>
          <a:xfrm>
            <a:off x="3070440" y="1347840"/>
            <a:ext cx="465120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no 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538920" y="2333520"/>
            <a:ext cx="8445600" cy="434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Il corpo suda quando fa troppo caldo.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Non importa quanto abbiamo bevuto.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La sudorazione è il nostro "condizionamento": quando si suda l'acqua esce dalla pelle. Quest'acqua raffredda la pelle, perché crea freddo per evaporazione.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Indagine sui soldati in una lunga marcia nel deserto: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Al 1 ° gruppo è stato permesso di bere quando e quanto volevano.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Al 2 ° gruppo è stato permesso di bere solo dopo la marcia.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 soldati del 1 ° gruppo hanno sudato 5,2 litri di acqua.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 soldati del gruppo 2 hanno sudato 4,7 l di acqua (quasi la stessa quantità), ma erano meno efficienti, più stanchi e pallidi.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900" spc="-1" strike="noStrike">
                <a:solidFill>
                  <a:srgbClr val="000000"/>
                </a:solidFill>
                <a:latin typeface="Calibri"/>
                <a:ea typeface="DejaVu Sans"/>
              </a:rPr>
              <a:t>Adolf 1947, Associates, Physiology of man in the desert, New York</a:t>
            </a:r>
            <a:endParaRPr b="0" lang="it-IT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4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r>
              <a:rPr b="1" lang="it-IT" sz="17600" spc="-1" strike="noStrike">
                <a:solidFill>
                  <a:srgbClr val="1d5aa3"/>
                </a:solidFill>
                <a:latin typeface="Calibri"/>
                <a:ea typeface="DejaVu Sans"/>
              </a:rPr>
              <a:t>Quante calorie ha l’acqua per litro?</a:t>
            </a: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a.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0 kcal per litro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b.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100 kcal per litro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c.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400 kcal per litro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</p:txBody>
      </p:sp>
      <p:pic>
        <p:nvPicPr>
          <p:cNvPr id="98" name="Picture 2" descr=""/>
          <p:cNvPicPr/>
          <p:nvPr/>
        </p:nvPicPr>
        <p:blipFill>
          <a:blip r:embed="rId1"/>
          <a:stretch/>
        </p:blipFill>
        <p:spPr>
          <a:xfrm>
            <a:off x="6193440" y="3869280"/>
            <a:ext cx="1531440" cy="1991520"/>
          </a:xfrm>
          <a:prstGeom prst="rect">
            <a:avLst/>
          </a:prstGeom>
          <a:ln>
            <a:noFill/>
          </a:ln>
        </p:spPr>
      </p:pic>
      <p:pic>
        <p:nvPicPr>
          <p:cNvPr id="99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101" name="CustomShape 1"/>
          <p:cNvSpPr/>
          <p:nvPr/>
        </p:nvSpPr>
        <p:spPr>
          <a:xfrm>
            <a:off x="3074040" y="1347840"/>
            <a:ext cx="529416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0 kcal 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410400" y="3168000"/>
            <a:ext cx="8445600" cy="191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Zero calorie, zero grassi e zero zuccheri.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L'acqua è la bibita con più basso 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contenuto calorico.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</p:txBody>
      </p:sp>
      <p:pic>
        <p:nvPicPr>
          <p:cNvPr id="103" name="Grafik 2" descr=""/>
          <p:cNvPicPr/>
          <p:nvPr/>
        </p:nvPicPr>
        <p:blipFill>
          <a:blip r:embed="rId2"/>
          <a:stretch/>
        </p:blipFill>
        <p:spPr>
          <a:xfrm>
            <a:off x="5720760" y="2288520"/>
            <a:ext cx="2680560" cy="4021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5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r>
              <a:rPr b="1" lang="it-IT" sz="17600" spc="-1" strike="noStrike">
                <a:solidFill>
                  <a:srgbClr val="1d5aa3"/>
                </a:solidFill>
                <a:latin typeface="Calibri"/>
                <a:ea typeface="DejaVu Sans"/>
              </a:rPr>
              <a:t>Le bevande zuccherate ti fanno sovrappeso?</a:t>
            </a: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endParaRPr b="0" lang="it-IT" sz="17600" spc="-1" strike="noStrike">
              <a:latin typeface="Arial"/>
            </a:endParaRPr>
          </a:p>
          <a:p>
            <a:pPr marL="1143000" indent="-1142280">
              <a:lnSpc>
                <a:spcPct val="100000"/>
              </a:lnSpc>
              <a:spcBef>
                <a:spcPts val="1440"/>
              </a:spcBef>
              <a:buClr>
                <a:srgbClr val="000000"/>
              </a:buClr>
              <a:buFont typeface="Arial"/>
              <a:buAutoNum type="alphaLcPeriod"/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Sì</a:t>
            </a:r>
            <a:endParaRPr b="0" lang="it-IT" sz="7200" spc="-1" strike="noStrike">
              <a:latin typeface="Arial"/>
            </a:endParaRPr>
          </a:p>
          <a:p>
            <a:pPr marL="1143000" indent="-1142280">
              <a:lnSpc>
                <a:spcPct val="100000"/>
              </a:lnSpc>
              <a:spcBef>
                <a:spcPts val="1440"/>
              </a:spcBef>
              <a:buClr>
                <a:srgbClr val="000000"/>
              </a:buClr>
              <a:buFont typeface="Arial"/>
              <a:buAutoNum type="alphaLcPeriod"/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No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</p:txBody>
      </p:sp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6193440" y="3869280"/>
            <a:ext cx="1531440" cy="1991520"/>
          </a:xfrm>
          <a:prstGeom prst="rect">
            <a:avLst/>
          </a:prstGeom>
          <a:ln>
            <a:noFill/>
          </a:ln>
        </p:spPr>
      </p:pic>
      <p:pic>
        <p:nvPicPr>
          <p:cNvPr id="107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109" name="CustomShape 1"/>
          <p:cNvSpPr/>
          <p:nvPr/>
        </p:nvSpPr>
        <p:spPr>
          <a:xfrm>
            <a:off x="3252600" y="1347840"/>
            <a:ext cx="431892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si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499680" y="2526840"/>
            <a:ext cx="8445600" cy="465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Chi consuma regolarmente bevande zuccherate ha un rischio maggiore di sovrappeso.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Perché?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Le bevande altamente zuccherate forniscono molte calorie a causa dell'elevato contenuto di zucchero. Una bottiglia di soda (500 ml) lo porta a ca. 200 kcal. Tante calorie come 4 mele.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Pensaci: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Quanto sei nutrito quando mangi 4 mele contemporaneamente? Probabilmente abbastanza pieno.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Quanto sei nutrito quando bevi una bottiglia di soda? Presumibilmente vorresti ancora qualcosa da mangiare.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Calorie in forma liquida difficilmente sature. Di conseguenza, mangiamo troppo e ingeriamo troppe calorie. L’ 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evoluzione semplicemente non ci ha preparato per il consumo di bevande analcoliche!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2607840" y="520560"/>
            <a:ext cx="7170120" cy="15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30aad0"/>
                </a:solidFill>
                <a:latin typeface="Calibri"/>
                <a:ea typeface="DejaVu Sans"/>
              </a:rPr>
              <a:t>Domanda del giorno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547560" y="2310840"/>
            <a:ext cx="6932880" cy="35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000"/>
          </a:bodyPr>
          <a:p>
            <a:pPr>
              <a:lnSpc>
                <a:spcPct val="100000"/>
              </a:lnSpc>
              <a:spcBef>
                <a:spcPts val="901"/>
              </a:spcBef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r>
              <a:rPr b="1" lang="it-IT" sz="17600" spc="-1" strike="noStrike">
                <a:solidFill>
                  <a:srgbClr val="1d5aa3"/>
                </a:solidFill>
                <a:latin typeface="Calibri"/>
                <a:ea typeface="DejaVu Sans"/>
              </a:rPr>
              <a:t>Gli energydrink ti tengono sveglio.</a:t>
            </a: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521"/>
              </a:spcBef>
            </a:pPr>
            <a:endParaRPr b="0" lang="it-IT" sz="17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r>
              <a:rPr b="1" lang="it-IT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Vero?</a:t>
            </a: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60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7200" spc="-1" strike="noStrike">
              <a:latin typeface="Arial"/>
            </a:endParaRPr>
          </a:p>
        </p:txBody>
      </p:sp>
      <p:pic>
        <p:nvPicPr>
          <p:cNvPr id="113" name="Picture 2" descr=""/>
          <p:cNvPicPr/>
          <p:nvPr/>
        </p:nvPicPr>
        <p:blipFill>
          <a:blip r:embed="rId1"/>
          <a:stretch/>
        </p:blipFill>
        <p:spPr>
          <a:xfrm>
            <a:off x="6193440" y="3869280"/>
            <a:ext cx="1531440" cy="1991520"/>
          </a:xfrm>
          <a:prstGeom prst="rect">
            <a:avLst/>
          </a:prstGeom>
          <a:ln>
            <a:noFill/>
          </a:ln>
        </p:spPr>
      </p:pic>
      <p:pic>
        <p:nvPicPr>
          <p:cNvPr id="114" name="Grafik 8" descr=""/>
          <p:cNvPicPr/>
          <p:nvPr/>
        </p:nvPicPr>
        <p:blipFill>
          <a:blip r:embed="rId2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rafik 8" descr=""/>
          <p:cNvPicPr/>
          <p:nvPr/>
        </p:nvPicPr>
        <p:blipFill>
          <a:blip r:embed="rId1"/>
          <a:stretch/>
        </p:blipFill>
        <p:spPr>
          <a:xfrm>
            <a:off x="538920" y="316440"/>
            <a:ext cx="1661040" cy="1993680"/>
          </a:xfrm>
          <a:prstGeom prst="rect">
            <a:avLst/>
          </a:prstGeom>
          <a:ln>
            <a:noFill/>
          </a:ln>
        </p:spPr>
      </p:pic>
      <p:sp>
        <p:nvSpPr>
          <p:cNvPr id="116" name="CustomShape 1"/>
          <p:cNvSpPr/>
          <p:nvPr/>
        </p:nvSpPr>
        <p:spPr>
          <a:xfrm>
            <a:off x="3068640" y="1347840"/>
            <a:ext cx="453672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1d5aa3"/>
                </a:solidFill>
                <a:latin typeface="Calibri"/>
                <a:ea typeface="DejaVu Sans"/>
              </a:rPr>
              <a:t>Risposta corretta: no</a:t>
            </a:r>
            <a:endParaRPr b="0" lang="it-IT" sz="4000" spc="-1" strike="noStrike"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499680" y="2526840"/>
            <a:ext cx="8445600" cy="493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Le bevande energetiche ti fanno sentire bene solo per un breve periodo.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Prova con simulatore di guida - Confronto di bevanda energetica, caffè e pausa: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Gli scienziati hanno offerto alla gente drink serali con contenuto di caffeina e zucchero diverso (caffè, bevanda energetica, acqua). Quindi i tester hanno dovuto guidare per 6 ore in un simulatore di guida. Dopo 2 ore c'è stata una pausa di 30 minuti.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Risultato: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I conducenti che avevano caffeina erano più vigili, mantenendo la pista migliore.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Quando la caffeina è stata combinata con lo zucchero (bevanda energetica), i conducenti si sono rapidamente stancati di nuovo. Più zuccheri aggiunti, più veloce è la fatica!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Dopo la pausa i corridori erano in forma come all'inizio della prova!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729fcf"/>
                </a:solidFill>
                <a:latin typeface="Calibri"/>
                <a:ea typeface="DejaVu Sans"/>
              </a:rPr>
              <a:t>La cosa migliore è fare delle pause e bere acqua. Peggio ancora: le bevande energetiche!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Application>LibreOffice/6.2.2.2$MacOSX_X86_64 LibreOffice_project/2b840030fec2aae0fd2658d8d4f9548af4e3518d</Application>
  <Words>1215</Words>
  <Paragraphs>216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2019-06-02T20:00:02Z</dcterms:created>
  <dc:creator>RZ</dc:creator>
  <dc:description/>
  <dc:language>it-IT</dc:language>
  <cp:lastModifiedBy/>
  <dcterms:modified xsi:type="dcterms:W3CDTF">2020-05-29T15:12:55Z</dcterms:modified>
  <cp:revision>16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22</vt:i4>
  </property>
</Properties>
</file>