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0" r:id="rId5"/>
    <p:sldId id="259" r:id="rId6"/>
    <p:sldId id="262" r:id="rId7"/>
    <p:sldId id="261"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5" autoAdjust="0"/>
    <p:restoredTop sz="94660"/>
  </p:normalViewPr>
  <p:slideViewPr>
    <p:cSldViewPr snapToGrid="0">
      <p:cViewPr>
        <p:scale>
          <a:sx n="125" d="100"/>
          <a:sy n="125" d="100"/>
        </p:scale>
        <p:origin x="-1224" y="22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de-DE"/>
              <a:t>Mastertitelformat bearbeiten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AAEE3D3E-1083-46CD-9ACB-0B2953D3AF63}" type="datetimeFigureOut">
              <a:rPr lang="de-DE" smtClean="0"/>
              <a:t>03.12.2019</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EC736757-ABEC-40B6-8320-73225FD3A3B6}" type="slidenum">
              <a:rPr lang="de-DE" smtClean="0"/>
              <a:t>‹#›</a:t>
            </a:fld>
            <a:endParaRPr lang="de-DE"/>
          </a:p>
        </p:txBody>
      </p:sp>
    </p:spTree>
    <p:extLst>
      <p:ext uri="{BB962C8B-B14F-4D97-AF65-F5344CB8AC3E}">
        <p14:creationId xmlns:p14="http://schemas.microsoft.com/office/powerpoint/2010/main" val="3908022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AAEE3D3E-1083-46CD-9ACB-0B2953D3AF63}" type="datetimeFigureOut">
              <a:rPr lang="de-DE" smtClean="0"/>
              <a:t>03.12.2019</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EC736757-ABEC-40B6-8320-73225FD3A3B6}" type="slidenum">
              <a:rPr lang="de-DE" smtClean="0"/>
              <a:t>‹#›</a:t>
            </a:fld>
            <a:endParaRPr lang="de-DE"/>
          </a:p>
        </p:txBody>
      </p:sp>
    </p:spTree>
    <p:extLst>
      <p:ext uri="{BB962C8B-B14F-4D97-AF65-F5344CB8AC3E}">
        <p14:creationId xmlns:p14="http://schemas.microsoft.com/office/powerpoint/2010/main" val="3230052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de-DE"/>
              <a:t>Mastertitelformat bearbeiten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AAEE3D3E-1083-46CD-9ACB-0B2953D3AF63}" type="datetimeFigureOut">
              <a:rPr lang="de-DE" smtClean="0"/>
              <a:t>03.12.2019</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EC736757-ABEC-40B6-8320-73225FD3A3B6}" type="slidenum">
              <a:rPr lang="de-DE" smtClean="0"/>
              <a:t>‹#›</a:t>
            </a:fld>
            <a:endParaRPr lang="de-DE"/>
          </a:p>
        </p:txBody>
      </p:sp>
    </p:spTree>
    <p:extLst>
      <p:ext uri="{BB962C8B-B14F-4D97-AF65-F5344CB8AC3E}">
        <p14:creationId xmlns:p14="http://schemas.microsoft.com/office/powerpoint/2010/main" val="468369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AAEE3D3E-1083-46CD-9ACB-0B2953D3AF63}" type="datetimeFigureOut">
              <a:rPr lang="de-DE" smtClean="0"/>
              <a:t>03.12.2019</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EC736757-ABEC-40B6-8320-73225FD3A3B6}" type="slidenum">
              <a:rPr lang="de-DE" smtClean="0"/>
              <a:t>‹#›</a:t>
            </a:fld>
            <a:endParaRPr lang="de-DE"/>
          </a:p>
        </p:txBody>
      </p:sp>
    </p:spTree>
    <p:extLst>
      <p:ext uri="{BB962C8B-B14F-4D97-AF65-F5344CB8AC3E}">
        <p14:creationId xmlns:p14="http://schemas.microsoft.com/office/powerpoint/2010/main" val="25644202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de-DE"/>
              <a:t>Mastertitelformat bearbeiten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629842" y="2505075"/>
            <a:ext cx="3868340"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4629150" y="2505075"/>
            <a:ext cx="3887391"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AAEE3D3E-1083-46CD-9ACB-0B2953D3AF63}" type="datetimeFigureOut">
              <a:rPr lang="de-DE" smtClean="0"/>
              <a:t>03.12.2019</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EC736757-ABEC-40B6-8320-73225FD3A3B6}" type="slidenum">
              <a:rPr lang="de-DE" smtClean="0"/>
              <a:t>‹#›</a:t>
            </a:fld>
            <a:endParaRPr lang="de-DE"/>
          </a:p>
        </p:txBody>
      </p:sp>
    </p:spTree>
    <p:extLst>
      <p:ext uri="{BB962C8B-B14F-4D97-AF65-F5344CB8AC3E}">
        <p14:creationId xmlns:p14="http://schemas.microsoft.com/office/powerpoint/2010/main" val="2885190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AAEE3D3E-1083-46CD-9ACB-0B2953D3AF63}" type="datetimeFigureOut">
              <a:rPr lang="de-DE" smtClean="0"/>
              <a:t>03.12.2019</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EC736757-ABEC-40B6-8320-73225FD3A3B6}" type="slidenum">
              <a:rPr lang="de-DE" smtClean="0"/>
              <a:t>‹#›</a:t>
            </a:fld>
            <a:endParaRPr lang="de-DE"/>
          </a:p>
        </p:txBody>
      </p:sp>
    </p:spTree>
    <p:extLst>
      <p:ext uri="{BB962C8B-B14F-4D97-AF65-F5344CB8AC3E}">
        <p14:creationId xmlns:p14="http://schemas.microsoft.com/office/powerpoint/2010/main" val="234108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EE3D3E-1083-46CD-9ACB-0B2953D3AF63}" type="datetimeFigureOut">
              <a:rPr lang="de-DE" smtClean="0"/>
              <a:t>03.12.2019</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EC736757-ABEC-40B6-8320-73225FD3A3B6}" type="slidenum">
              <a:rPr lang="de-DE" smtClean="0"/>
              <a:t>‹#›</a:t>
            </a:fld>
            <a:endParaRPr lang="de-DE"/>
          </a:p>
        </p:txBody>
      </p:sp>
    </p:spTree>
    <p:extLst>
      <p:ext uri="{BB962C8B-B14F-4D97-AF65-F5344CB8AC3E}">
        <p14:creationId xmlns:p14="http://schemas.microsoft.com/office/powerpoint/2010/main" val="3101964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de-DE"/>
              <a:t>Mastertitelformat bearbeiten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AAEE3D3E-1083-46CD-9ACB-0B2953D3AF63}" type="datetimeFigureOut">
              <a:rPr lang="de-DE" smtClean="0"/>
              <a:t>03.12.2019</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EC736757-ABEC-40B6-8320-73225FD3A3B6}" type="slidenum">
              <a:rPr lang="de-DE" smtClean="0"/>
              <a:t>‹#›</a:t>
            </a:fld>
            <a:endParaRPr lang="de-DE"/>
          </a:p>
        </p:txBody>
      </p:sp>
    </p:spTree>
    <p:extLst>
      <p:ext uri="{BB962C8B-B14F-4D97-AF65-F5344CB8AC3E}">
        <p14:creationId xmlns:p14="http://schemas.microsoft.com/office/powerpoint/2010/main" val="176726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de-DE"/>
              <a:t>Mastertitelformat bearbeiten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AAEE3D3E-1083-46CD-9ACB-0B2953D3AF63}" type="datetimeFigureOut">
              <a:rPr lang="de-DE" smtClean="0"/>
              <a:t>03.12.2019</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EC736757-ABEC-40B6-8320-73225FD3A3B6}" type="slidenum">
              <a:rPr lang="de-DE" smtClean="0"/>
              <a:t>‹#›</a:t>
            </a:fld>
            <a:endParaRPr lang="de-DE"/>
          </a:p>
        </p:txBody>
      </p:sp>
    </p:spTree>
    <p:extLst>
      <p:ext uri="{BB962C8B-B14F-4D97-AF65-F5344CB8AC3E}">
        <p14:creationId xmlns:p14="http://schemas.microsoft.com/office/powerpoint/2010/main" val="941419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AAEE3D3E-1083-46CD-9ACB-0B2953D3AF63}" type="datetimeFigureOut">
              <a:rPr lang="de-DE" smtClean="0"/>
              <a:t>03.12.2019</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EC736757-ABEC-40B6-8320-73225FD3A3B6}" type="slidenum">
              <a:rPr lang="de-DE" smtClean="0"/>
              <a:t>‹#›</a:t>
            </a:fld>
            <a:endParaRPr lang="de-DE"/>
          </a:p>
        </p:txBody>
      </p:sp>
    </p:spTree>
    <p:extLst>
      <p:ext uri="{BB962C8B-B14F-4D97-AF65-F5344CB8AC3E}">
        <p14:creationId xmlns:p14="http://schemas.microsoft.com/office/powerpoint/2010/main" val="3715460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de-DE"/>
              <a:t>Mastertitelformat bearbeiten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AAEE3D3E-1083-46CD-9ACB-0B2953D3AF63}" type="datetimeFigureOut">
              <a:rPr lang="de-DE" smtClean="0"/>
              <a:t>03.12.2019</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EC736757-ABEC-40B6-8320-73225FD3A3B6}" type="slidenum">
              <a:rPr lang="de-DE" smtClean="0"/>
              <a:t>‹#›</a:t>
            </a:fld>
            <a:endParaRPr lang="de-DE"/>
          </a:p>
        </p:txBody>
      </p:sp>
    </p:spTree>
    <p:extLst>
      <p:ext uri="{BB962C8B-B14F-4D97-AF65-F5344CB8AC3E}">
        <p14:creationId xmlns:p14="http://schemas.microsoft.com/office/powerpoint/2010/main" val="38780391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de-DE"/>
              <a:t>Mastertitelformat bearbeiten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EE3D3E-1083-46CD-9ACB-0B2953D3AF63}" type="datetimeFigureOut">
              <a:rPr lang="de-DE" smtClean="0"/>
              <a:t>03.12.2019</a:t>
            </a:fld>
            <a:endParaRPr lang="de-DE"/>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736757-ABEC-40B6-8320-73225FD3A3B6}" type="slidenum">
              <a:rPr lang="de-DE" smtClean="0"/>
              <a:t>‹#›</a:t>
            </a:fld>
            <a:endParaRPr lang="de-DE"/>
          </a:p>
        </p:txBody>
      </p:sp>
    </p:spTree>
    <p:extLst>
      <p:ext uri="{BB962C8B-B14F-4D97-AF65-F5344CB8AC3E}">
        <p14:creationId xmlns:p14="http://schemas.microsoft.com/office/powerpoint/2010/main" val="922690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FF5A2EEB-0897-4462-861E-1D6C409E99C0}"/>
              </a:ext>
            </a:extLst>
          </p:cNvPr>
          <p:cNvSpPr txBox="1">
            <a:spLocks/>
          </p:cNvSpPr>
          <p:nvPr/>
        </p:nvSpPr>
        <p:spPr>
          <a:xfrm>
            <a:off x="2607929" y="520633"/>
            <a:ext cx="7170738" cy="15859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30AAD0"/>
                </a:solidFill>
                <a:latin typeface="+mn-lt"/>
              </a:rPr>
              <a:t>Question of the day</a:t>
            </a:r>
          </a:p>
        </p:txBody>
      </p:sp>
      <p:sp>
        <p:nvSpPr>
          <p:cNvPr id="6" name="Content Placeholder 2">
            <a:extLst>
              <a:ext uri="{FF2B5EF4-FFF2-40B4-BE49-F238E27FC236}">
                <a16:creationId xmlns:a16="http://schemas.microsoft.com/office/drawing/2014/main" xmlns="" id="{7528362A-866E-4A36-9DCA-EE4AD9D12986}"/>
              </a:ext>
            </a:extLst>
          </p:cNvPr>
          <p:cNvSpPr txBox="1">
            <a:spLocks/>
          </p:cNvSpPr>
          <p:nvPr/>
        </p:nvSpPr>
        <p:spPr>
          <a:xfrm>
            <a:off x="538809" y="2310774"/>
            <a:ext cx="6933439" cy="3550472"/>
          </a:xfrm>
          <a:prstGeom prst="rect">
            <a:avLst/>
          </a:prstGeom>
        </p:spPr>
        <p:txBody>
          <a:bodyPr>
            <a:normAutofit fontScale="62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7300" b="1" dirty="0" smtClean="0">
                <a:solidFill>
                  <a:srgbClr val="1D5AA3"/>
                </a:solidFill>
              </a:rPr>
              <a:t>Water </a:t>
            </a:r>
            <a:r>
              <a:rPr lang="en-US" sz="7300" b="1" dirty="0">
                <a:solidFill>
                  <a:srgbClr val="1D5AA3"/>
                </a:solidFill>
              </a:rPr>
              <a:t>is the only substance found on earth naturally in three forms</a:t>
            </a:r>
            <a:r>
              <a:rPr lang="en-US" sz="7300" b="1" dirty="0" smtClean="0">
                <a:solidFill>
                  <a:srgbClr val="1D5AA3"/>
                </a:solidFill>
              </a:rPr>
              <a:t>.</a:t>
            </a:r>
          </a:p>
          <a:p>
            <a:pPr marL="0" indent="0">
              <a:buNone/>
            </a:pPr>
            <a:endParaRPr lang="en-US" sz="7300" b="1" dirty="0">
              <a:solidFill>
                <a:srgbClr val="1D5AA3"/>
              </a:solidFill>
            </a:endParaRPr>
          </a:p>
          <a:p>
            <a:pPr marL="0" indent="0">
              <a:buNone/>
            </a:pPr>
            <a:endParaRPr lang="de-AT" dirty="0"/>
          </a:p>
          <a:p>
            <a:pPr marL="0" lvl="0" indent="0">
              <a:buNone/>
            </a:pPr>
            <a:r>
              <a:rPr lang="en-US" sz="4400" dirty="0" smtClean="0"/>
              <a:t>Correct?</a:t>
            </a:r>
          </a:p>
          <a:p>
            <a:pPr marL="0" lvl="0" indent="0">
              <a:buNone/>
            </a:pPr>
            <a:endParaRPr lang="de-DE" sz="4400" dirty="0"/>
          </a:p>
          <a:p>
            <a:pPr marL="0" indent="0">
              <a:buNone/>
            </a:pPr>
            <a:endParaRPr lang="de-DE" dirty="0"/>
          </a:p>
          <a:p>
            <a:pPr marL="0" lvl="0" indent="0">
              <a:buNone/>
            </a:pPr>
            <a:endParaRPr lang="de-DE" dirty="0"/>
          </a:p>
          <a:p>
            <a:pPr marL="0" marR="0" lvl="0" indent="0" algn="l" defTabSz="457200" rtl="0" eaLnBrk="1" fontAlgn="auto" latinLnBrk="0" hangingPunct="1">
              <a:lnSpc>
                <a:spcPct val="100000"/>
              </a:lnSpc>
              <a:spcBef>
                <a:spcPct val="20000"/>
              </a:spcBef>
              <a:spcAft>
                <a:spcPts val="0"/>
              </a:spcAft>
              <a:buClrTx/>
              <a:buSzTx/>
              <a:buNone/>
              <a:tabLst/>
              <a:defRPr/>
            </a:pPr>
            <a:endParaRPr kumimoji="0" lang="en-US" sz="32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Picture 2" descr="C:\Users\Ina\Pictures\hausarbeit\fragezeichen.gif">
            <a:extLst>
              <a:ext uri="{FF2B5EF4-FFF2-40B4-BE49-F238E27FC236}">
                <a16:creationId xmlns:a16="http://schemas.microsoft.com/office/drawing/2014/main" xmlns="" id="{FDF2CAED-84C6-4744-AC2D-8D8DF9C4B6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4402" y="3282272"/>
            <a:ext cx="2109469" cy="2742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fik 8">
            <a:extLst>
              <a:ext uri="{FF2B5EF4-FFF2-40B4-BE49-F238E27FC236}">
                <a16:creationId xmlns:a16="http://schemas.microsoft.com/office/drawing/2014/main" xmlns="" id="{D15BF851-BF87-4D6A-95A5-2682B77C82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8809" y="316404"/>
            <a:ext cx="1661699" cy="1994370"/>
          </a:xfrm>
          <a:prstGeom prst="rect">
            <a:avLst/>
          </a:prstGeom>
        </p:spPr>
      </p:pic>
    </p:spTree>
    <p:extLst>
      <p:ext uri="{BB962C8B-B14F-4D97-AF65-F5344CB8AC3E}">
        <p14:creationId xmlns:p14="http://schemas.microsoft.com/office/powerpoint/2010/main" val="2580982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xmlns="" id="{D15BF851-BF87-4D6A-95A5-2682B77C82E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8809" y="316404"/>
            <a:ext cx="1661699" cy="1994370"/>
          </a:xfrm>
          <a:prstGeom prst="rect">
            <a:avLst/>
          </a:prstGeom>
        </p:spPr>
      </p:pic>
      <p:sp>
        <p:nvSpPr>
          <p:cNvPr id="2" name="Rectangle 1">
            <a:extLst>
              <a:ext uri="{FF2B5EF4-FFF2-40B4-BE49-F238E27FC236}">
                <a16:creationId xmlns:a16="http://schemas.microsoft.com/office/drawing/2014/main" xmlns="" id="{85B1B9DF-CC6B-4CD5-8632-A2A8E4DD7720}"/>
              </a:ext>
            </a:extLst>
          </p:cNvPr>
          <p:cNvSpPr>
            <a:spLocks noChangeArrowheads="1"/>
          </p:cNvSpPr>
          <p:nvPr/>
        </p:nvSpPr>
        <p:spPr bwMode="auto">
          <a:xfrm>
            <a:off x="1340438" y="2264266"/>
            <a:ext cx="6088590"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lvl="0" algn="ctr" defTabSz="914400" eaLnBrk="0" fontAlgn="base" hangingPunct="0">
              <a:spcBef>
                <a:spcPct val="0"/>
              </a:spcBef>
              <a:spcAft>
                <a:spcPct val="0"/>
              </a:spcAft>
            </a:pPr>
            <a:r>
              <a:rPr lang="en-US" altLang="de-DE" sz="4000" b="1" dirty="0" smtClean="0">
                <a:solidFill>
                  <a:srgbClr val="1D5AA3"/>
                </a:solidFill>
              </a:rPr>
              <a:t>True </a:t>
            </a:r>
            <a:r>
              <a:rPr lang="en-US" altLang="de-DE" sz="4000" b="1" dirty="0">
                <a:solidFill>
                  <a:srgbClr val="1D5AA3"/>
                </a:solidFill>
              </a:rPr>
              <a:t>(Solid, liquid and gas</a:t>
            </a:r>
            <a:r>
              <a:rPr lang="en-US" altLang="de-DE" sz="4000" b="1" dirty="0" smtClean="0">
                <a:solidFill>
                  <a:srgbClr val="1D5AA3"/>
                </a:solidFill>
              </a:rPr>
              <a:t>)</a:t>
            </a:r>
          </a:p>
          <a:p>
            <a:pPr lvl="0" algn="ctr" defTabSz="914400" eaLnBrk="0" fontAlgn="base" hangingPunct="0">
              <a:spcBef>
                <a:spcPct val="0"/>
              </a:spcBef>
              <a:spcAft>
                <a:spcPct val="0"/>
              </a:spcAft>
            </a:pPr>
            <a:endParaRPr lang="en-US" altLang="de-DE" sz="4000" b="1" dirty="0">
              <a:solidFill>
                <a:srgbClr val="1D5AA3"/>
              </a:solidFill>
            </a:endParaRPr>
          </a:p>
          <a:p>
            <a:pPr lvl="0" algn="ctr" defTabSz="914400" eaLnBrk="0" fontAlgn="base" hangingPunct="0">
              <a:spcBef>
                <a:spcPct val="0"/>
              </a:spcBef>
              <a:spcAft>
                <a:spcPct val="0"/>
              </a:spcAft>
            </a:pPr>
            <a:endParaRPr lang="de-DE" altLang="de-DE" sz="4000" b="1" dirty="0">
              <a:solidFill>
                <a:srgbClr val="1D5AA3"/>
              </a:solidFill>
            </a:endParaRPr>
          </a:p>
          <a:p>
            <a:pPr marL="0" marR="0" lvl="0" indent="0" algn="l" defTabSz="914400" rtl="0" eaLnBrk="0" fontAlgn="base" latinLnBrk="0" hangingPunct="0">
              <a:lnSpc>
                <a:spcPct val="100000"/>
              </a:lnSpc>
              <a:spcBef>
                <a:spcPct val="0"/>
              </a:spcBef>
              <a:spcAft>
                <a:spcPct val="0"/>
              </a:spcAft>
              <a:buClrTx/>
              <a:buSzTx/>
              <a:buFontTx/>
              <a:buNone/>
              <a:tabLst/>
            </a:pPr>
            <a:endParaRPr lang="de-DE" altLang="de-DE" sz="4000" b="1" dirty="0">
              <a:solidFill>
                <a:srgbClr val="1D5AA3"/>
              </a:solidFill>
            </a:endParaRPr>
          </a:p>
        </p:txBody>
      </p:sp>
      <p:pic>
        <p:nvPicPr>
          <p:cNvPr id="1026" name="Picture 2" descr="C:\Users\user\Desktop\3forms.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663190" y="3274838"/>
            <a:ext cx="3619500" cy="171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4255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FF5A2EEB-0897-4462-861E-1D6C409E99C0}"/>
              </a:ext>
            </a:extLst>
          </p:cNvPr>
          <p:cNvSpPr txBox="1">
            <a:spLocks/>
          </p:cNvSpPr>
          <p:nvPr/>
        </p:nvSpPr>
        <p:spPr>
          <a:xfrm>
            <a:off x="2607929" y="520633"/>
            <a:ext cx="7170738" cy="15859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30AAD0"/>
                </a:solidFill>
                <a:latin typeface="+mn-lt"/>
              </a:rPr>
              <a:t>Question of the day</a:t>
            </a:r>
          </a:p>
        </p:txBody>
      </p:sp>
      <p:sp>
        <p:nvSpPr>
          <p:cNvPr id="6" name="Content Placeholder 2">
            <a:extLst>
              <a:ext uri="{FF2B5EF4-FFF2-40B4-BE49-F238E27FC236}">
                <a16:creationId xmlns:a16="http://schemas.microsoft.com/office/drawing/2014/main" xmlns="" id="{7528362A-866E-4A36-9DCA-EE4AD9D12986}"/>
              </a:ext>
            </a:extLst>
          </p:cNvPr>
          <p:cNvSpPr txBox="1">
            <a:spLocks/>
          </p:cNvSpPr>
          <p:nvPr/>
        </p:nvSpPr>
        <p:spPr>
          <a:xfrm>
            <a:off x="538809" y="2310774"/>
            <a:ext cx="6933439" cy="3550472"/>
          </a:xfrm>
          <a:prstGeom prst="rect">
            <a:avLst/>
          </a:prstGeom>
        </p:spPr>
        <p:txBody>
          <a:bodyPr>
            <a:normAutofit fontScale="70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de-DE" sz="4500" b="1" dirty="0"/>
          </a:p>
          <a:p>
            <a:pPr marL="0" indent="0">
              <a:buNone/>
            </a:pPr>
            <a:r>
              <a:rPr lang="en-US" sz="7300" b="1" dirty="0" smtClean="0">
                <a:solidFill>
                  <a:srgbClr val="1D5AA3"/>
                </a:solidFill>
              </a:rPr>
              <a:t>Does </a:t>
            </a:r>
            <a:r>
              <a:rPr lang="en-US" sz="7300" b="1" dirty="0">
                <a:solidFill>
                  <a:srgbClr val="1D5AA3"/>
                </a:solidFill>
              </a:rPr>
              <a:t>water regulate the earth’s temperature</a:t>
            </a:r>
            <a:r>
              <a:rPr lang="en-US" sz="7300" b="1" dirty="0" smtClean="0">
                <a:solidFill>
                  <a:srgbClr val="1D5AA3"/>
                </a:solidFill>
              </a:rPr>
              <a:t>?</a:t>
            </a:r>
          </a:p>
          <a:p>
            <a:pPr marL="0" indent="0">
              <a:buNone/>
            </a:pPr>
            <a:endParaRPr lang="de-AT" dirty="0" smtClean="0"/>
          </a:p>
          <a:p>
            <a:pPr marL="0" lvl="0" indent="0">
              <a:buNone/>
            </a:pPr>
            <a:r>
              <a:rPr lang="de-AT" sz="4400" dirty="0" smtClean="0"/>
              <a:t>Correct? </a:t>
            </a:r>
          </a:p>
          <a:p>
            <a:pPr marL="0" indent="0">
              <a:buNone/>
            </a:pPr>
            <a:endParaRPr lang="de-DE" dirty="0"/>
          </a:p>
          <a:p>
            <a:pPr marL="0" lvl="0" indent="0">
              <a:buNone/>
            </a:pPr>
            <a:endParaRPr lang="de-DE" dirty="0"/>
          </a:p>
          <a:p>
            <a:pPr marL="0" marR="0" lvl="0" indent="0" algn="l" defTabSz="457200" rtl="0" eaLnBrk="1" fontAlgn="auto" latinLnBrk="0" hangingPunct="1">
              <a:lnSpc>
                <a:spcPct val="100000"/>
              </a:lnSpc>
              <a:spcBef>
                <a:spcPct val="20000"/>
              </a:spcBef>
              <a:spcAft>
                <a:spcPts val="0"/>
              </a:spcAft>
              <a:buClrTx/>
              <a:buSzTx/>
              <a:buNone/>
              <a:tabLst/>
              <a:defRPr/>
            </a:pPr>
            <a:endParaRPr kumimoji="0" lang="en-US" sz="32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Picture 2" descr="C:\Users\Ina\Pictures\hausarbeit\fragezeichen.gif">
            <a:extLst>
              <a:ext uri="{FF2B5EF4-FFF2-40B4-BE49-F238E27FC236}">
                <a16:creationId xmlns:a16="http://schemas.microsoft.com/office/drawing/2014/main" xmlns="" id="{FDF2CAED-84C6-4744-AC2D-8D8DF9C4B6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3926509"/>
            <a:ext cx="1756480" cy="228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fik 8">
            <a:extLst>
              <a:ext uri="{FF2B5EF4-FFF2-40B4-BE49-F238E27FC236}">
                <a16:creationId xmlns:a16="http://schemas.microsoft.com/office/drawing/2014/main" xmlns="" id="{D15BF851-BF87-4D6A-95A5-2682B77C82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8809" y="316404"/>
            <a:ext cx="1661699" cy="1994370"/>
          </a:xfrm>
          <a:prstGeom prst="rect">
            <a:avLst/>
          </a:prstGeom>
        </p:spPr>
      </p:pic>
    </p:spTree>
    <p:extLst>
      <p:ext uri="{BB962C8B-B14F-4D97-AF65-F5344CB8AC3E}">
        <p14:creationId xmlns:p14="http://schemas.microsoft.com/office/powerpoint/2010/main" val="3257795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xmlns="" id="{D15BF851-BF87-4D6A-95A5-2682B77C82E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8809" y="316404"/>
            <a:ext cx="1661699" cy="1994370"/>
          </a:xfrm>
          <a:prstGeom prst="rect">
            <a:avLst/>
          </a:prstGeom>
        </p:spPr>
      </p:pic>
      <p:sp>
        <p:nvSpPr>
          <p:cNvPr id="4" name="Rechteck 3">
            <a:extLst>
              <a:ext uri="{FF2B5EF4-FFF2-40B4-BE49-F238E27FC236}">
                <a16:creationId xmlns:a16="http://schemas.microsoft.com/office/drawing/2014/main" xmlns="" id="{B3DDE711-1421-4DE6-B816-ED9DE82B69AD}"/>
              </a:ext>
            </a:extLst>
          </p:cNvPr>
          <p:cNvSpPr/>
          <p:nvPr/>
        </p:nvSpPr>
        <p:spPr>
          <a:xfrm>
            <a:off x="1744000" y="2459751"/>
            <a:ext cx="5982985" cy="1938992"/>
          </a:xfrm>
          <a:prstGeom prst="rect">
            <a:avLst/>
          </a:prstGeom>
        </p:spPr>
        <p:txBody>
          <a:bodyPr wrap="none">
            <a:spAutoFit/>
          </a:bodyPr>
          <a:lstStyle/>
          <a:p>
            <a:r>
              <a:rPr lang="en-US" altLang="de-DE" sz="4000" b="1" dirty="0" smtClean="0">
                <a:solidFill>
                  <a:srgbClr val="1D5AA3"/>
                </a:solidFill>
              </a:rPr>
              <a:t>Yes, it </a:t>
            </a:r>
            <a:r>
              <a:rPr lang="en-US" altLang="de-DE" sz="4000" b="1" dirty="0">
                <a:solidFill>
                  <a:srgbClr val="1D5AA3"/>
                </a:solidFill>
              </a:rPr>
              <a:t>is a natural </a:t>
            </a:r>
            <a:r>
              <a:rPr lang="en-US" altLang="de-DE" sz="4000" b="1" dirty="0" smtClean="0">
                <a:solidFill>
                  <a:srgbClr val="1D5AA3"/>
                </a:solidFill>
              </a:rPr>
              <a:t>insulator.</a:t>
            </a:r>
          </a:p>
          <a:p>
            <a:endParaRPr lang="en-US" sz="4000" b="1" dirty="0">
              <a:solidFill>
                <a:srgbClr val="1D5AA3"/>
              </a:solidFill>
            </a:endParaRPr>
          </a:p>
          <a:p>
            <a:endParaRPr lang="de-DE" sz="4000" dirty="0"/>
          </a:p>
        </p:txBody>
      </p:sp>
      <p:pic>
        <p:nvPicPr>
          <p:cNvPr id="2050" name="Picture 2" descr="C:\Users\user\Desktop\tiger-2535888_64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6009" y="3226071"/>
            <a:ext cx="4187211" cy="27869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27738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FF5A2EEB-0897-4462-861E-1D6C409E99C0}"/>
              </a:ext>
            </a:extLst>
          </p:cNvPr>
          <p:cNvSpPr txBox="1">
            <a:spLocks/>
          </p:cNvSpPr>
          <p:nvPr/>
        </p:nvSpPr>
        <p:spPr>
          <a:xfrm>
            <a:off x="2607929" y="520633"/>
            <a:ext cx="7170738" cy="15859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30AAD0"/>
                </a:solidFill>
                <a:latin typeface="+mn-lt"/>
              </a:rPr>
              <a:t>Question of the day</a:t>
            </a:r>
          </a:p>
        </p:txBody>
      </p:sp>
      <p:sp>
        <p:nvSpPr>
          <p:cNvPr id="6" name="Content Placeholder 2">
            <a:extLst>
              <a:ext uri="{FF2B5EF4-FFF2-40B4-BE49-F238E27FC236}">
                <a16:creationId xmlns:a16="http://schemas.microsoft.com/office/drawing/2014/main" xmlns="" id="{7528362A-866E-4A36-9DCA-EE4AD9D12986}"/>
              </a:ext>
            </a:extLst>
          </p:cNvPr>
          <p:cNvSpPr txBox="1">
            <a:spLocks/>
          </p:cNvSpPr>
          <p:nvPr/>
        </p:nvSpPr>
        <p:spPr>
          <a:xfrm>
            <a:off x="547531" y="2325647"/>
            <a:ext cx="6933439" cy="3550472"/>
          </a:xfrm>
          <a:prstGeom prst="rect">
            <a:avLst/>
          </a:prstGeom>
        </p:spPr>
        <p:txBody>
          <a:bodyPr>
            <a:normAutofit fontScale="47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7300" b="1" dirty="0" smtClean="0">
                <a:solidFill>
                  <a:srgbClr val="1D5AA3"/>
                </a:solidFill>
              </a:rPr>
              <a:t>How </a:t>
            </a:r>
            <a:r>
              <a:rPr lang="en-US" sz="7300" b="1" dirty="0">
                <a:solidFill>
                  <a:srgbClr val="1D5AA3"/>
                </a:solidFill>
              </a:rPr>
              <a:t>much of the human body is water?</a:t>
            </a:r>
          </a:p>
          <a:p>
            <a:pPr marL="0" indent="0">
              <a:buNone/>
            </a:pPr>
            <a:endParaRPr lang="en-US" sz="7300" b="1" dirty="0">
              <a:solidFill>
                <a:srgbClr val="1D5AA3"/>
              </a:solidFill>
            </a:endParaRPr>
          </a:p>
          <a:p>
            <a:pPr marL="0" indent="0">
              <a:buNone/>
            </a:pPr>
            <a:r>
              <a:rPr lang="en-US" sz="7300" b="1" dirty="0" smtClean="0">
                <a:solidFill>
                  <a:srgbClr val="1D5AA3"/>
                </a:solidFill>
              </a:rPr>
              <a:t>How </a:t>
            </a:r>
            <a:r>
              <a:rPr lang="en-US" sz="7300" b="1" dirty="0">
                <a:solidFill>
                  <a:srgbClr val="1D5AA3"/>
                </a:solidFill>
              </a:rPr>
              <a:t>much of the earth’s surface is water?</a:t>
            </a:r>
          </a:p>
          <a:p>
            <a:pPr marL="0" indent="0">
              <a:buNone/>
            </a:pPr>
            <a:endParaRPr lang="en-US" sz="7300" b="1" dirty="0">
              <a:solidFill>
                <a:srgbClr val="1D5AA3"/>
              </a:solidFill>
            </a:endParaRPr>
          </a:p>
          <a:p>
            <a:pPr marL="0" lvl="0" indent="0">
              <a:buNone/>
            </a:pPr>
            <a:endParaRPr lang="de-AT" dirty="0"/>
          </a:p>
          <a:p>
            <a:pPr marL="0" lvl="0" indent="0">
              <a:buNone/>
            </a:pPr>
            <a:r>
              <a:rPr lang="de-DE" sz="4400" b="1" dirty="0" smtClean="0"/>
              <a:t>Can you guess?</a:t>
            </a:r>
            <a:endParaRPr lang="de-DE" sz="4400" b="1" dirty="0"/>
          </a:p>
          <a:p>
            <a:pPr marL="0" indent="0">
              <a:buNone/>
            </a:pPr>
            <a:endParaRPr lang="de-DE" dirty="0"/>
          </a:p>
          <a:p>
            <a:pPr marL="0" lvl="0" indent="0">
              <a:buNone/>
            </a:pPr>
            <a:endParaRPr lang="de-DE" dirty="0"/>
          </a:p>
          <a:p>
            <a:pPr marL="0" marR="0" lvl="0" indent="0" algn="l" defTabSz="457200" rtl="0" eaLnBrk="1" fontAlgn="auto" latinLnBrk="0" hangingPunct="1">
              <a:lnSpc>
                <a:spcPct val="100000"/>
              </a:lnSpc>
              <a:spcBef>
                <a:spcPct val="20000"/>
              </a:spcBef>
              <a:spcAft>
                <a:spcPts val="0"/>
              </a:spcAft>
              <a:buClrTx/>
              <a:buSzTx/>
              <a:buNone/>
              <a:tabLst/>
              <a:defRPr/>
            </a:pPr>
            <a:endParaRPr kumimoji="0" lang="en-US" sz="32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Picture 2" descr="C:\Users\Ina\Pictures\hausarbeit\fragezeichen.gif">
            <a:extLst>
              <a:ext uri="{FF2B5EF4-FFF2-40B4-BE49-F238E27FC236}">
                <a16:creationId xmlns:a16="http://schemas.microsoft.com/office/drawing/2014/main" xmlns="" id="{FDF2CAED-84C6-4744-AC2D-8D8DF9C4B6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4402" y="3282272"/>
            <a:ext cx="2109469" cy="2742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fik 8">
            <a:extLst>
              <a:ext uri="{FF2B5EF4-FFF2-40B4-BE49-F238E27FC236}">
                <a16:creationId xmlns:a16="http://schemas.microsoft.com/office/drawing/2014/main" xmlns="" id="{D15BF851-BF87-4D6A-95A5-2682B77C82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8809" y="316404"/>
            <a:ext cx="1661699" cy="1994370"/>
          </a:xfrm>
          <a:prstGeom prst="rect">
            <a:avLst/>
          </a:prstGeom>
        </p:spPr>
      </p:pic>
    </p:spTree>
    <p:extLst>
      <p:ext uri="{BB962C8B-B14F-4D97-AF65-F5344CB8AC3E}">
        <p14:creationId xmlns:p14="http://schemas.microsoft.com/office/powerpoint/2010/main" val="3123991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xmlns="" id="{D15BF851-BF87-4D6A-95A5-2682B77C82E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8809" y="316404"/>
            <a:ext cx="1661699" cy="1994370"/>
          </a:xfrm>
          <a:prstGeom prst="rect">
            <a:avLst/>
          </a:prstGeom>
        </p:spPr>
      </p:pic>
      <p:sp>
        <p:nvSpPr>
          <p:cNvPr id="7" name="Rechteck 6">
            <a:extLst>
              <a:ext uri="{FF2B5EF4-FFF2-40B4-BE49-F238E27FC236}">
                <a16:creationId xmlns:a16="http://schemas.microsoft.com/office/drawing/2014/main" xmlns="" id="{BD7CE8D6-4F03-4830-8309-63CA9311C630}"/>
              </a:ext>
            </a:extLst>
          </p:cNvPr>
          <p:cNvSpPr/>
          <p:nvPr/>
        </p:nvSpPr>
        <p:spPr>
          <a:xfrm>
            <a:off x="538809" y="2706384"/>
            <a:ext cx="7777489" cy="1200329"/>
          </a:xfrm>
          <a:prstGeom prst="rect">
            <a:avLst/>
          </a:prstGeom>
        </p:spPr>
        <p:txBody>
          <a:bodyPr wrap="square">
            <a:spAutoFit/>
          </a:bodyPr>
          <a:lstStyle/>
          <a:p>
            <a:r>
              <a:rPr lang="en-US" sz="2400" dirty="0"/>
              <a:t>66</a:t>
            </a:r>
            <a:r>
              <a:rPr lang="en-US" sz="2400" dirty="0" smtClean="0"/>
              <a:t>% of </a:t>
            </a:r>
            <a:r>
              <a:rPr lang="en-US" sz="2400" dirty="0"/>
              <a:t>the human body is </a:t>
            </a:r>
            <a:r>
              <a:rPr lang="en-US" sz="2400" dirty="0" smtClean="0"/>
              <a:t>water.</a:t>
            </a:r>
            <a:endParaRPr lang="en-US" sz="2400" dirty="0"/>
          </a:p>
          <a:p>
            <a:endParaRPr lang="en-US" sz="2400" dirty="0"/>
          </a:p>
          <a:p>
            <a:r>
              <a:rPr lang="en-US" sz="2400" dirty="0"/>
              <a:t>80</a:t>
            </a:r>
            <a:r>
              <a:rPr lang="en-US" sz="2400" dirty="0" smtClean="0"/>
              <a:t>% of </a:t>
            </a:r>
            <a:r>
              <a:rPr lang="en-US" sz="2400" dirty="0"/>
              <a:t>the earth’s surface is </a:t>
            </a:r>
            <a:r>
              <a:rPr lang="en-US" sz="2400" dirty="0" smtClean="0"/>
              <a:t>water.</a:t>
            </a:r>
            <a:endParaRPr lang="en-US" sz="2400" dirty="0"/>
          </a:p>
        </p:txBody>
      </p:sp>
      <p:pic>
        <p:nvPicPr>
          <p:cNvPr id="3074" name="Picture 2" descr="C:\Users\user\Desktop\hands-600497_64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553" y="3977640"/>
            <a:ext cx="3972395" cy="2650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19544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FF5A2EEB-0897-4462-861E-1D6C409E99C0}"/>
              </a:ext>
            </a:extLst>
          </p:cNvPr>
          <p:cNvSpPr txBox="1">
            <a:spLocks/>
          </p:cNvSpPr>
          <p:nvPr/>
        </p:nvSpPr>
        <p:spPr>
          <a:xfrm>
            <a:off x="2607929" y="520633"/>
            <a:ext cx="7170738" cy="15859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30AAD0"/>
                </a:solidFill>
                <a:latin typeface="+mn-lt"/>
              </a:rPr>
              <a:t>Question of the day</a:t>
            </a:r>
          </a:p>
        </p:txBody>
      </p:sp>
      <p:sp>
        <p:nvSpPr>
          <p:cNvPr id="6" name="Content Placeholder 2">
            <a:extLst>
              <a:ext uri="{FF2B5EF4-FFF2-40B4-BE49-F238E27FC236}">
                <a16:creationId xmlns:a16="http://schemas.microsoft.com/office/drawing/2014/main" xmlns="" id="{7528362A-866E-4A36-9DCA-EE4AD9D12986}"/>
              </a:ext>
            </a:extLst>
          </p:cNvPr>
          <p:cNvSpPr txBox="1">
            <a:spLocks/>
          </p:cNvSpPr>
          <p:nvPr/>
        </p:nvSpPr>
        <p:spPr>
          <a:xfrm>
            <a:off x="538809" y="2137945"/>
            <a:ext cx="6696878" cy="3550472"/>
          </a:xfrm>
          <a:prstGeom prst="rect">
            <a:avLst/>
          </a:prstGeom>
        </p:spPr>
        <p:txBody>
          <a:bodyPr>
            <a:normAutofit fontScale="77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de-DE" sz="4500" b="1" dirty="0"/>
          </a:p>
          <a:p>
            <a:pPr marL="0" indent="0">
              <a:buNone/>
            </a:pPr>
            <a:r>
              <a:rPr lang="en-US" sz="7300" b="1" dirty="0">
                <a:solidFill>
                  <a:srgbClr val="1D5AA3"/>
                </a:solidFill>
              </a:rPr>
              <a:t>How much of the earth’s water is suitable for </a:t>
            </a:r>
            <a:r>
              <a:rPr lang="en-US" sz="7300" b="1" dirty="0" smtClean="0">
                <a:solidFill>
                  <a:srgbClr val="1D5AA3"/>
                </a:solidFill>
              </a:rPr>
              <a:t>drinking</a:t>
            </a:r>
            <a:endParaRPr lang="de-AT" dirty="0"/>
          </a:p>
          <a:p>
            <a:pPr marL="0" indent="0">
              <a:buNone/>
            </a:pPr>
            <a:endParaRPr lang="de-DE" dirty="0"/>
          </a:p>
          <a:p>
            <a:pPr marL="0" lvl="0" indent="0">
              <a:buNone/>
            </a:pPr>
            <a:endParaRPr lang="de-DE" dirty="0"/>
          </a:p>
          <a:p>
            <a:pPr marL="0" marR="0" lvl="0" indent="0" algn="l" defTabSz="457200" rtl="0" eaLnBrk="1" fontAlgn="auto" latinLnBrk="0" hangingPunct="1">
              <a:lnSpc>
                <a:spcPct val="100000"/>
              </a:lnSpc>
              <a:spcBef>
                <a:spcPct val="20000"/>
              </a:spcBef>
              <a:spcAft>
                <a:spcPts val="0"/>
              </a:spcAft>
              <a:buClrTx/>
              <a:buSzTx/>
              <a:buNone/>
              <a:tabLst/>
              <a:defRPr/>
            </a:pPr>
            <a:endParaRPr kumimoji="0" lang="en-US" sz="32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Picture 2" descr="C:\Users\Ina\Pictures\hausarbeit\fragezeichen.gif">
            <a:extLst>
              <a:ext uri="{FF2B5EF4-FFF2-40B4-BE49-F238E27FC236}">
                <a16:creationId xmlns:a16="http://schemas.microsoft.com/office/drawing/2014/main" xmlns="" id="{FDF2CAED-84C6-4744-AC2D-8D8DF9C4B6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4531" y="3496750"/>
            <a:ext cx="2109469" cy="2742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fik 8">
            <a:extLst>
              <a:ext uri="{FF2B5EF4-FFF2-40B4-BE49-F238E27FC236}">
                <a16:creationId xmlns:a16="http://schemas.microsoft.com/office/drawing/2014/main" xmlns="" id="{D15BF851-BF87-4D6A-95A5-2682B77C82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8809" y="316404"/>
            <a:ext cx="1661699" cy="1994370"/>
          </a:xfrm>
          <a:prstGeom prst="rect">
            <a:avLst/>
          </a:prstGeom>
        </p:spPr>
      </p:pic>
    </p:spTree>
    <p:extLst>
      <p:ext uri="{BB962C8B-B14F-4D97-AF65-F5344CB8AC3E}">
        <p14:creationId xmlns:p14="http://schemas.microsoft.com/office/powerpoint/2010/main" val="37755365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xmlns="" id="{D15BF851-BF87-4D6A-95A5-2682B77C82E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8809" y="316404"/>
            <a:ext cx="1661699" cy="1994370"/>
          </a:xfrm>
          <a:prstGeom prst="rect">
            <a:avLst/>
          </a:prstGeom>
        </p:spPr>
      </p:pic>
      <p:sp>
        <p:nvSpPr>
          <p:cNvPr id="4" name="Rechteck 3">
            <a:extLst>
              <a:ext uri="{FF2B5EF4-FFF2-40B4-BE49-F238E27FC236}">
                <a16:creationId xmlns:a16="http://schemas.microsoft.com/office/drawing/2014/main" xmlns="" id="{B3DDE711-1421-4DE6-B816-ED9DE82B69AD}"/>
              </a:ext>
            </a:extLst>
          </p:cNvPr>
          <p:cNvSpPr/>
          <p:nvPr/>
        </p:nvSpPr>
        <p:spPr>
          <a:xfrm>
            <a:off x="3976660" y="1361918"/>
            <a:ext cx="1048685" cy="707886"/>
          </a:xfrm>
          <a:prstGeom prst="rect">
            <a:avLst/>
          </a:prstGeom>
        </p:spPr>
        <p:txBody>
          <a:bodyPr wrap="none">
            <a:spAutoFit/>
          </a:bodyPr>
          <a:lstStyle/>
          <a:p>
            <a:r>
              <a:rPr lang="de-DE" altLang="de-DE" sz="4000" b="1" dirty="0" smtClean="0">
                <a:solidFill>
                  <a:srgbClr val="1D5AA3"/>
                </a:solidFill>
              </a:rPr>
              <a:t> </a:t>
            </a:r>
            <a:r>
              <a:rPr lang="de-DE" altLang="de-DE" sz="4000" b="1" dirty="0" smtClean="0">
                <a:solidFill>
                  <a:srgbClr val="1D5AA3"/>
                </a:solidFill>
              </a:rPr>
              <a:t>1% </a:t>
            </a:r>
            <a:endParaRPr lang="de-DE" sz="4000" dirty="0"/>
          </a:p>
        </p:txBody>
      </p:sp>
      <p:sp>
        <p:nvSpPr>
          <p:cNvPr id="7" name="Rechteck 6">
            <a:extLst>
              <a:ext uri="{FF2B5EF4-FFF2-40B4-BE49-F238E27FC236}">
                <a16:creationId xmlns:a16="http://schemas.microsoft.com/office/drawing/2014/main" xmlns="" id="{BD7CE8D6-4F03-4830-8309-63CA9311C630}"/>
              </a:ext>
            </a:extLst>
          </p:cNvPr>
          <p:cNvSpPr/>
          <p:nvPr/>
        </p:nvSpPr>
        <p:spPr>
          <a:xfrm>
            <a:off x="538809" y="2554614"/>
            <a:ext cx="7777489" cy="2308324"/>
          </a:xfrm>
          <a:prstGeom prst="rect">
            <a:avLst/>
          </a:prstGeom>
        </p:spPr>
        <p:txBody>
          <a:bodyPr wrap="square">
            <a:spAutoFit/>
          </a:bodyPr>
          <a:lstStyle/>
          <a:p>
            <a:r>
              <a:rPr lang="en-US" sz="2400" dirty="0"/>
              <a:t>Freshwater makes up a very small fraction of all water on the planet. While nearly 70 percent of the world is covered by water, only 2.5 percent of it is fresh. The rest is saline and ocean-based. Even then, </a:t>
            </a:r>
            <a:r>
              <a:rPr lang="en-US" sz="2400" b="1" dirty="0"/>
              <a:t>just 1 percent of our freshwater is easily accessible</a:t>
            </a:r>
            <a:r>
              <a:rPr lang="en-US" sz="2400" dirty="0"/>
              <a:t>, with much of it trapped in glaciers and </a:t>
            </a:r>
            <a:r>
              <a:rPr lang="en-US" sz="2400" dirty="0" smtClean="0"/>
              <a:t>snowfields.</a:t>
            </a:r>
            <a:endParaRPr lang="en-US" sz="2400" dirty="0"/>
          </a:p>
        </p:txBody>
      </p:sp>
      <p:pic>
        <p:nvPicPr>
          <p:cNvPr id="4098" name="Picture 2" descr="C:\Users\user\Desktop\fountain-3761513_64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2344" y="4513442"/>
            <a:ext cx="3109551" cy="20696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7357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FF5A2EEB-0897-4462-861E-1D6C409E99C0}"/>
              </a:ext>
            </a:extLst>
          </p:cNvPr>
          <p:cNvSpPr txBox="1">
            <a:spLocks/>
          </p:cNvSpPr>
          <p:nvPr/>
        </p:nvSpPr>
        <p:spPr>
          <a:xfrm>
            <a:off x="2607929" y="520633"/>
            <a:ext cx="7170738" cy="15859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30AAD0"/>
                </a:solidFill>
                <a:effectLst/>
                <a:uLnTx/>
                <a:uFillTx/>
                <a:latin typeface="Calibri" panose="020F0502020204030204"/>
                <a:ea typeface="+mj-ea"/>
                <a:cs typeface="+mj-cs"/>
              </a:rPr>
              <a:t>Question of the day</a:t>
            </a:r>
          </a:p>
        </p:txBody>
      </p:sp>
      <p:sp>
        <p:nvSpPr>
          <p:cNvPr id="6" name="Content Placeholder 2">
            <a:extLst>
              <a:ext uri="{FF2B5EF4-FFF2-40B4-BE49-F238E27FC236}">
                <a16:creationId xmlns:a16="http://schemas.microsoft.com/office/drawing/2014/main" xmlns="" id="{7528362A-866E-4A36-9DCA-EE4AD9D12986}"/>
              </a:ext>
            </a:extLst>
          </p:cNvPr>
          <p:cNvSpPr txBox="1">
            <a:spLocks/>
          </p:cNvSpPr>
          <p:nvPr/>
        </p:nvSpPr>
        <p:spPr>
          <a:xfrm>
            <a:off x="547531" y="2310774"/>
            <a:ext cx="6933439" cy="3550472"/>
          </a:xfrm>
          <a:prstGeom prst="rect">
            <a:avLst/>
          </a:prstGeom>
        </p:spPr>
        <p:txBody>
          <a:bodyPr>
            <a:normAutofit fontScale="32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de-DE" sz="45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lvl="0" indent="0">
              <a:buNone/>
            </a:pPr>
            <a:r>
              <a:rPr lang="en-US" sz="17600" b="1" dirty="0">
                <a:solidFill>
                  <a:srgbClr val="1D5AA3"/>
                </a:solidFill>
              </a:rPr>
              <a:t> Is it possible for me to drink water that was part of the </a:t>
            </a:r>
            <a:r>
              <a:rPr lang="en-US" sz="17600" b="1" dirty="0" smtClean="0">
                <a:solidFill>
                  <a:srgbClr val="1D5AA3"/>
                </a:solidFill>
              </a:rPr>
              <a:t>dinosaur</a:t>
            </a:r>
            <a:endParaRPr kumimoji="0" lang="en-US" sz="7300" b="1" i="0" u="none" strike="noStrike" kern="1200" cap="none" spc="0" normalizeH="0" baseline="0" noProof="0" dirty="0">
              <a:ln>
                <a:noFill/>
              </a:ln>
              <a:solidFill>
                <a:srgbClr val="1D5AA3"/>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de-AT"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de-DE"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de-DE"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32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Picture 2" descr="C:\Users\Ina\Pictures\hausarbeit\fragezeichen.gif">
            <a:extLst>
              <a:ext uri="{FF2B5EF4-FFF2-40B4-BE49-F238E27FC236}">
                <a16:creationId xmlns:a16="http://schemas.microsoft.com/office/drawing/2014/main" xmlns="" id="{FDF2CAED-84C6-4744-AC2D-8D8DF9C4B6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40828" y="2310774"/>
            <a:ext cx="1532069" cy="1992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fik 8">
            <a:extLst>
              <a:ext uri="{FF2B5EF4-FFF2-40B4-BE49-F238E27FC236}">
                <a16:creationId xmlns:a16="http://schemas.microsoft.com/office/drawing/2014/main" xmlns="" id="{D15BF851-BF87-4D6A-95A5-2682B77C82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8809" y="316404"/>
            <a:ext cx="1661699" cy="1994370"/>
          </a:xfrm>
          <a:prstGeom prst="rect">
            <a:avLst/>
          </a:prstGeom>
        </p:spPr>
      </p:pic>
      <p:pic>
        <p:nvPicPr>
          <p:cNvPr id="5122" name="Picture 2" descr="C:\Users\user\Desktop\tyrannosaurus-rex-284554_64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4251" y="4549140"/>
            <a:ext cx="3793067"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85579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xmlns="" id="{D15BF851-BF87-4D6A-95A5-2682B77C82E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8809" y="316404"/>
            <a:ext cx="1661699" cy="1994370"/>
          </a:xfrm>
          <a:prstGeom prst="rect">
            <a:avLst/>
          </a:prstGeom>
        </p:spPr>
      </p:pic>
      <p:sp>
        <p:nvSpPr>
          <p:cNvPr id="4" name="Rechteck 3">
            <a:extLst>
              <a:ext uri="{FF2B5EF4-FFF2-40B4-BE49-F238E27FC236}">
                <a16:creationId xmlns:a16="http://schemas.microsoft.com/office/drawing/2014/main" xmlns="" id="{B3DDE711-1421-4DE6-B816-ED9DE82B69AD}"/>
              </a:ext>
            </a:extLst>
          </p:cNvPr>
          <p:cNvSpPr/>
          <p:nvPr/>
        </p:nvSpPr>
        <p:spPr>
          <a:xfrm>
            <a:off x="3229900" y="1347709"/>
            <a:ext cx="4480265" cy="70788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altLang="de-DE" sz="4000" b="1" i="0" u="none" strike="noStrike" kern="1200" cap="none" spc="0" normalizeH="0" baseline="0" noProof="0" dirty="0">
                <a:ln>
                  <a:noFill/>
                </a:ln>
                <a:solidFill>
                  <a:srgbClr val="1D5AA3"/>
                </a:solidFill>
                <a:effectLst/>
                <a:uLnTx/>
                <a:uFillTx/>
                <a:latin typeface="Calibri" panose="020F0502020204030204"/>
                <a:ea typeface="+mn-ea"/>
                <a:cs typeface="+mn-cs"/>
              </a:rPr>
              <a:t>Correct answer: </a:t>
            </a:r>
            <a:r>
              <a:rPr kumimoji="0" lang="de-DE" altLang="de-DE" sz="4000" b="1" i="0" u="none" strike="noStrike" kern="1200" cap="none" spc="0" normalizeH="0" baseline="0" noProof="0" dirty="0" smtClean="0">
                <a:ln>
                  <a:noFill/>
                </a:ln>
                <a:solidFill>
                  <a:srgbClr val="1D5AA3"/>
                </a:solidFill>
                <a:effectLst/>
                <a:uLnTx/>
                <a:uFillTx/>
                <a:latin typeface="Calibri" panose="020F0502020204030204"/>
                <a:ea typeface="+mn-ea"/>
                <a:cs typeface="+mn-cs"/>
              </a:rPr>
              <a:t>yes </a:t>
            </a:r>
            <a:endParaRPr kumimoji="0" lang="de-DE"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Rechteck 6">
            <a:extLst>
              <a:ext uri="{FF2B5EF4-FFF2-40B4-BE49-F238E27FC236}">
                <a16:creationId xmlns:a16="http://schemas.microsoft.com/office/drawing/2014/main" xmlns="" id="{BD7CE8D6-4F03-4830-8309-63CA9311C630}"/>
              </a:ext>
            </a:extLst>
          </p:cNvPr>
          <p:cNvSpPr/>
          <p:nvPr/>
        </p:nvSpPr>
        <p:spPr>
          <a:xfrm>
            <a:off x="538809" y="2560610"/>
            <a:ext cx="7777489" cy="1107996"/>
          </a:xfrm>
          <a:prstGeom prst="rect">
            <a:avLst/>
          </a:prstGeom>
        </p:spPr>
        <p:txBody>
          <a:bodyPr wrap="square">
            <a:spAutoFit/>
          </a:bodyPr>
          <a:lstStyle/>
          <a:p>
            <a:pPr lvl="0"/>
            <a:endParaRPr lang="en-US" sz="2400" dirty="0" smtClean="0"/>
          </a:p>
          <a:p>
            <a:pPr lvl="0"/>
            <a:r>
              <a:rPr lang="en-US" sz="2400" dirty="0" smtClean="0"/>
              <a:t>Water </a:t>
            </a:r>
            <a:r>
              <a:rPr lang="en-US" sz="2400" dirty="0"/>
              <a:t>is constantly </a:t>
            </a:r>
            <a:r>
              <a:rPr lang="en-US" sz="2400" dirty="0" smtClean="0"/>
              <a:t>recycled.</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62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FF5A2EEB-0897-4462-861E-1D6C409E99C0}"/>
              </a:ext>
            </a:extLst>
          </p:cNvPr>
          <p:cNvSpPr txBox="1">
            <a:spLocks/>
          </p:cNvSpPr>
          <p:nvPr/>
        </p:nvSpPr>
        <p:spPr>
          <a:xfrm>
            <a:off x="2607929" y="520633"/>
            <a:ext cx="7170738" cy="15859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30AAD0"/>
                </a:solidFill>
                <a:effectLst/>
                <a:uLnTx/>
                <a:uFillTx/>
                <a:latin typeface="Calibri" panose="020F0502020204030204"/>
                <a:ea typeface="+mj-ea"/>
                <a:cs typeface="+mj-cs"/>
              </a:rPr>
              <a:t>Question of the day</a:t>
            </a:r>
          </a:p>
        </p:txBody>
      </p:sp>
      <p:sp>
        <p:nvSpPr>
          <p:cNvPr id="6" name="Content Placeholder 2">
            <a:extLst>
              <a:ext uri="{FF2B5EF4-FFF2-40B4-BE49-F238E27FC236}">
                <a16:creationId xmlns:a16="http://schemas.microsoft.com/office/drawing/2014/main" xmlns="" id="{7528362A-866E-4A36-9DCA-EE4AD9D12986}"/>
              </a:ext>
            </a:extLst>
          </p:cNvPr>
          <p:cNvSpPr txBox="1">
            <a:spLocks/>
          </p:cNvSpPr>
          <p:nvPr/>
        </p:nvSpPr>
        <p:spPr>
          <a:xfrm>
            <a:off x="547531" y="2123699"/>
            <a:ext cx="6933439" cy="3550472"/>
          </a:xfrm>
          <a:prstGeom prst="rect">
            <a:avLst/>
          </a:prstGeom>
        </p:spPr>
        <p:txBody>
          <a:bodyPr>
            <a:normAutofit fontScale="32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de-DE" sz="45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lvl="0" indent="0">
              <a:buNone/>
              <a:defRPr/>
            </a:pPr>
            <a:r>
              <a:rPr lang="en-US" sz="17600" b="1" dirty="0">
                <a:solidFill>
                  <a:srgbClr val="1D5AA3"/>
                </a:solidFill>
              </a:rPr>
              <a:t>How much water is used in the average </a:t>
            </a:r>
            <a:r>
              <a:rPr lang="en-US" sz="17600" b="1" dirty="0" smtClean="0">
                <a:solidFill>
                  <a:srgbClr val="1D5AA3"/>
                </a:solidFill>
              </a:rPr>
              <a:t>five-minute shower?</a:t>
            </a:r>
          </a:p>
          <a:p>
            <a:pPr marL="0" lvl="0" indent="0">
              <a:buNone/>
              <a:defRPr/>
            </a:pPr>
            <a:endParaRPr kumimoji="0" lang="en-US" sz="17600" b="1" i="0" u="none" strike="noStrike" kern="1200" cap="none" spc="0" normalizeH="0" baseline="0" noProof="0" dirty="0">
              <a:ln>
                <a:noFill/>
              </a:ln>
              <a:solidFill>
                <a:srgbClr val="1D5AA3"/>
              </a:solidFill>
              <a:effectLst/>
              <a:uLnTx/>
              <a:uFillTx/>
              <a:latin typeface="Calibri" panose="020F0502020204030204"/>
              <a:ea typeface="+mn-ea"/>
              <a:cs typeface="+mn-cs"/>
            </a:endParaRPr>
          </a:p>
          <a:p>
            <a:pPr marL="0" lvl="0" indent="0">
              <a:buNone/>
              <a:defRPr/>
            </a:pPr>
            <a:endParaRPr lang="en-US" sz="17600" b="1" dirty="0" smtClean="0">
              <a:solidFill>
                <a:srgbClr val="1D5AA3"/>
              </a:solidFill>
              <a:latin typeface="Calibri" panose="020F0502020204030204"/>
            </a:endParaRPr>
          </a:p>
          <a:p>
            <a:pPr marL="0" lvl="0" indent="0">
              <a:buNone/>
              <a:defRPr/>
            </a:pPr>
            <a:endParaRPr kumimoji="0" lang="en-US" sz="17600" b="1" i="0" u="none" strike="noStrike" kern="1200" cap="none" spc="0" normalizeH="0" baseline="0" noProof="0" dirty="0" smtClean="0">
              <a:ln>
                <a:noFill/>
              </a:ln>
              <a:solidFill>
                <a:srgbClr val="1D5AA3"/>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73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7300" b="1" i="0" u="none" strike="noStrike" kern="1200" cap="none" spc="0" normalizeH="0" baseline="0" noProof="0" dirty="0">
              <a:ln>
                <a:noFill/>
              </a:ln>
              <a:solidFill>
                <a:srgbClr val="1D5AA3"/>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7300" b="1" i="0" u="none" strike="noStrike" kern="1200" cap="none" spc="0" normalizeH="0" baseline="0" noProof="0" dirty="0">
              <a:ln>
                <a:noFill/>
              </a:ln>
              <a:solidFill>
                <a:srgbClr val="1D5AA3"/>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de-AT"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de-DE"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de-DE"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32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Picture 2" descr="C:\Users\Ina\Pictures\hausarbeit\fragezeichen.gif">
            <a:extLst>
              <a:ext uri="{FF2B5EF4-FFF2-40B4-BE49-F238E27FC236}">
                <a16:creationId xmlns:a16="http://schemas.microsoft.com/office/drawing/2014/main" xmlns="" id="{FDF2CAED-84C6-4744-AC2D-8D8DF9C4B6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2172" y="4356832"/>
            <a:ext cx="1532069" cy="1992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fik 8">
            <a:extLst>
              <a:ext uri="{FF2B5EF4-FFF2-40B4-BE49-F238E27FC236}">
                <a16:creationId xmlns:a16="http://schemas.microsoft.com/office/drawing/2014/main" xmlns="" id="{D15BF851-BF87-4D6A-95A5-2682B77C82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8809" y="316404"/>
            <a:ext cx="1661699" cy="1994370"/>
          </a:xfrm>
          <a:prstGeom prst="rect">
            <a:avLst/>
          </a:prstGeom>
        </p:spPr>
      </p:pic>
    </p:spTree>
    <p:extLst>
      <p:ext uri="{BB962C8B-B14F-4D97-AF65-F5344CB8AC3E}">
        <p14:creationId xmlns:p14="http://schemas.microsoft.com/office/powerpoint/2010/main" val="184787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xmlns="" id="{D15BF851-BF87-4D6A-95A5-2682B77C82E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8809" y="316404"/>
            <a:ext cx="1661699" cy="1994370"/>
          </a:xfrm>
          <a:prstGeom prst="rect">
            <a:avLst/>
          </a:prstGeom>
        </p:spPr>
      </p:pic>
      <p:sp>
        <p:nvSpPr>
          <p:cNvPr id="7" name="Rechteck 6">
            <a:extLst>
              <a:ext uri="{FF2B5EF4-FFF2-40B4-BE49-F238E27FC236}">
                <a16:creationId xmlns:a16="http://schemas.microsoft.com/office/drawing/2014/main" xmlns="" id="{BD7CE8D6-4F03-4830-8309-63CA9311C630}"/>
              </a:ext>
            </a:extLst>
          </p:cNvPr>
          <p:cNvSpPr/>
          <p:nvPr/>
        </p:nvSpPr>
        <p:spPr>
          <a:xfrm>
            <a:off x="538809" y="2560610"/>
            <a:ext cx="8446165" cy="1938992"/>
          </a:xfrm>
          <a:prstGeom prst="rect">
            <a:avLst/>
          </a:prstGeom>
        </p:spPr>
        <p:txBody>
          <a:bodyPr wrap="square">
            <a:spAutoFit/>
          </a:bodyPr>
          <a:lstStyle/>
          <a:p>
            <a:pPr lvl="0"/>
            <a:r>
              <a:rPr lang="en-US" sz="2400" dirty="0">
                <a:solidFill>
                  <a:prstClr val="black"/>
                </a:solidFill>
              </a:rPr>
              <a:t>The U.S. Environmental Protection </a:t>
            </a:r>
            <a:r>
              <a:rPr lang="en-US" sz="2400" dirty="0" smtClean="0">
                <a:solidFill>
                  <a:prstClr val="black"/>
                </a:solidFill>
              </a:rPr>
              <a:t>Agency </a:t>
            </a:r>
            <a:r>
              <a:rPr lang="en-US" sz="2400" dirty="0">
                <a:solidFill>
                  <a:prstClr val="black"/>
                </a:solidFill>
              </a:rPr>
              <a:t>estimates that the standard shower heads use 2.5 gallons (</a:t>
            </a:r>
            <a:r>
              <a:rPr lang="en-US" sz="2400" dirty="0" smtClean="0">
                <a:solidFill>
                  <a:prstClr val="black"/>
                </a:solidFill>
              </a:rPr>
              <a:t>9.5 liters) </a:t>
            </a:r>
            <a:r>
              <a:rPr lang="en-US" sz="2400" dirty="0">
                <a:solidFill>
                  <a:prstClr val="black"/>
                </a:solidFill>
              </a:rPr>
              <a:t>of water per minute. </a:t>
            </a:r>
            <a:endParaRPr lang="en-US" sz="2400" dirty="0" smtClean="0">
              <a:solidFill>
                <a:prstClr val="black"/>
              </a:solidFill>
            </a:endParaRPr>
          </a:p>
          <a:p>
            <a:pPr lvl="0"/>
            <a:endParaRPr lang="en-US" sz="2400" dirty="0" smtClean="0">
              <a:solidFill>
                <a:prstClr val="black"/>
              </a:solidFill>
            </a:endParaRPr>
          </a:p>
          <a:p>
            <a:pPr lvl="0"/>
            <a:r>
              <a:rPr lang="en-US" sz="2400" b="1" dirty="0" smtClean="0">
                <a:solidFill>
                  <a:schemeClr val="accent1"/>
                </a:solidFill>
              </a:rPr>
              <a:t>That's </a:t>
            </a:r>
            <a:r>
              <a:rPr lang="en-US" sz="2400" b="1" dirty="0">
                <a:solidFill>
                  <a:schemeClr val="accent1"/>
                </a:solidFill>
              </a:rPr>
              <a:t>20 gallons (</a:t>
            </a:r>
            <a:r>
              <a:rPr lang="en-US" sz="2400" b="1" dirty="0" smtClean="0">
                <a:solidFill>
                  <a:schemeClr val="accent1"/>
                </a:solidFill>
              </a:rPr>
              <a:t>76 liters) </a:t>
            </a:r>
            <a:r>
              <a:rPr lang="en-US" sz="2400" b="1" dirty="0">
                <a:solidFill>
                  <a:schemeClr val="accent1"/>
                </a:solidFill>
              </a:rPr>
              <a:t>of water for the average shower</a:t>
            </a:r>
            <a:r>
              <a:rPr lang="en-US" sz="2400" b="1" dirty="0" smtClean="0">
                <a:solidFill>
                  <a:schemeClr val="accent1"/>
                </a:solidFill>
              </a:rPr>
              <a:t>!</a:t>
            </a:r>
          </a:p>
        </p:txBody>
      </p:sp>
    </p:spTree>
    <p:extLst>
      <p:ext uri="{BB962C8B-B14F-4D97-AF65-F5344CB8AC3E}">
        <p14:creationId xmlns:p14="http://schemas.microsoft.com/office/powerpoint/2010/main" val="31893270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FF5A2EEB-0897-4462-861E-1D6C409E99C0}"/>
              </a:ext>
            </a:extLst>
          </p:cNvPr>
          <p:cNvSpPr txBox="1">
            <a:spLocks/>
          </p:cNvSpPr>
          <p:nvPr/>
        </p:nvSpPr>
        <p:spPr>
          <a:xfrm>
            <a:off x="2607929" y="520633"/>
            <a:ext cx="7170738" cy="15859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30AAD0"/>
                </a:solidFill>
                <a:effectLst/>
                <a:uLnTx/>
                <a:uFillTx/>
                <a:latin typeface="Calibri" panose="020F0502020204030204"/>
                <a:ea typeface="+mj-ea"/>
                <a:cs typeface="+mj-cs"/>
              </a:rPr>
              <a:t>Question of the day</a:t>
            </a:r>
          </a:p>
        </p:txBody>
      </p:sp>
      <p:sp>
        <p:nvSpPr>
          <p:cNvPr id="6" name="Content Placeholder 2">
            <a:extLst>
              <a:ext uri="{FF2B5EF4-FFF2-40B4-BE49-F238E27FC236}">
                <a16:creationId xmlns:a16="http://schemas.microsoft.com/office/drawing/2014/main" xmlns="" id="{7528362A-866E-4A36-9DCA-EE4AD9D12986}"/>
              </a:ext>
            </a:extLst>
          </p:cNvPr>
          <p:cNvSpPr txBox="1">
            <a:spLocks/>
          </p:cNvSpPr>
          <p:nvPr/>
        </p:nvSpPr>
        <p:spPr>
          <a:xfrm>
            <a:off x="547531" y="2310774"/>
            <a:ext cx="6933439" cy="3550472"/>
          </a:xfrm>
          <a:prstGeom prst="rect">
            <a:avLst/>
          </a:prstGeom>
        </p:spPr>
        <p:txBody>
          <a:bodyPr>
            <a:normAutofit fontScale="32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de-DE" sz="45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lvl="0" indent="0">
              <a:buNone/>
            </a:pPr>
            <a:r>
              <a:rPr lang="en-US" sz="17600" b="1" dirty="0">
                <a:solidFill>
                  <a:srgbClr val="1D5AA3"/>
                </a:solidFill>
              </a:rPr>
              <a:t>On the average, how much is used to hand wash </a:t>
            </a:r>
            <a:r>
              <a:rPr lang="en-US" sz="17600" b="1" dirty="0" smtClean="0">
                <a:solidFill>
                  <a:srgbClr val="1D5AA3"/>
                </a:solidFill>
              </a:rPr>
              <a:t>dishes?</a:t>
            </a:r>
            <a:endParaRPr lang="en-US" sz="17600" b="1" dirty="0">
              <a:solidFill>
                <a:srgbClr val="1D5AA3"/>
              </a:solidFill>
            </a:endParaRPr>
          </a:p>
          <a:p>
            <a:pPr marL="0" lvl="0" indent="0">
              <a:buNone/>
            </a:pPr>
            <a:endParaRPr lang="en-US" sz="17600" b="1" dirty="0">
              <a:solidFill>
                <a:srgbClr val="1D5AA3"/>
              </a:solidFil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73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7300" b="1" i="0" u="none" strike="noStrike" kern="1200" cap="none" spc="0" normalizeH="0" baseline="0" noProof="0" dirty="0">
              <a:ln>
                <a:noFill/>
              </a:ln>
              <a:solidFill>
                <a:srgbClr val="1D5AA3"/>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7300" b="1" i="0" u="none" strike="noStrike" kern="1200" cap="none" spc="0" normalizeH="0" baseline="0" noProof="0" dirty="0">
              <a:ln>
                <a:noFill/>
              </a:ln>
              <a:solidFill>
                <a:srgbClr val="1D5AA3"/>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de-AT"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de-DE"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de-DE"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32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Picture 2" descr="C:\Users\Ina\Pictures\hausarbeit\fragezeichen.gif">
            <a:extLst>
              <a:ext uri="{FF2B5EF4-FFF2-40B4-BE49-F238E27FC236}">
                <a16:creationId xmlns:a16="http://schemas.microsoft.com/office/drawing/2014/main" xmlns="" id="{FDF2CAED-84C6-4744-AC2D-8D8DF9C4B6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3298" y="4086010"/>
            <a:ext cx="1532069" cy="1992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fik 8">
            <a:extLst>
              <a:ext uri="{FF2B5EF4-FFF2-40B4-BE49-F238E27FC236}">
                <a16:creationId xmlns:a16="http://schemas.microsoft.com/office/drawing/2014/main" xmlns="" id="{D15BF851-BF87-4D6A-95A5-2682B77C82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8809" y="316404"/>
            <a:ext cx="1661699" cy="1994370"/>
          </a:xfrm>
          <a:prstGeom prst="rect">
            <a:avLst/>
          </a:prstGeom>
        </p:spPr>
      </p:pic>
    </p:spTree>
    <p:extLst>
      <p:ext uri="{BB962C8B-B14F-4D97-AF65-F5344CB8AC3E}">
        <p14:creationId xmlns:p14="http://schemas.microsoft.com/office/powerpoint/2010/main" val="25508695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xmlns="" id="{D15BF851-BF87-4D6A-95A5-2682B77C82E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8809" y="316404"/>
            <a:ext cx="1661699" cy="1994370"/>
          </a:xfrm>
          <a:prstGeom prst="rect">
            <a:avLst/>
          </a:prstGeom>
        </p:spPr>
      </p:pic>
      <p:sp>
        <p:nvSpPr>
          <p:cNvPr id="7" name="Rechteck 6">
            <a:extLst>
              <a:ext uri="{FF2B5EF4-FFF2-40B4-BE49-F238E27FC236}">
                <a16:creationId xmlns:a16="http://schemas.microsoft.com/office/drawing/2014/main" xmlns="" id="{BD7CE8D6-4F03-4830-8309-63CA9311C630}"/>
              </a:ext>
            </a:extLst>
          </p:cNvPr>
          <p:cNvSpPr/>
          <p:nvPr/>
        </p:nvSpPr>
        <p:spPr>
          <a:xfrm>
            <a:off x="1072209" y="2791442"/>
            <a:ext cx="2547291" cy="461665"/>
          </a:xfrm>
          <a:prstGeom prst="rect">
            <a:avLst/>
          </a:prstGeom>
        </p:spPr>
        <p:txBody>
          <a:bodyPr wrap="square">
            <a:spAutoFit/>
          </a:bodyPr>
          <a:lstStyle/>
          <a:p>
            <a:pPr marL="342900" lvl="0" indent="-342900">
              <a:buFont typeface="Courier New" pitchFamily="49" charset="0"/>
              <a:buChar char="o"/>
            </a:pPr>
            <a:r>
              <a:rPr lang="fr-FR" sz="2400" dirty="0"/>
              <a:t>9-20 gallons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146" name="Picture 2" descr="C:\Users\user\Desktop\washing-dishes-1112077_64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2436" y="3604259"/>
            <a:ext cx="3227064" cy="2147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84617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FF5A2EEB-0897-4462-861E-1D6C409E99C0}"/>
              </a:ext>
            </a:extLst>
          </p:cNvPr>
          <p:cNvSpPr txBox="1">
            <a:spLocks/>
          </p:cNvSpPr>
          <p:nvPr/>
        </p:nvSpPr>
        <p:spPr>
          <a:xfrm>
            <a:off x="2607929" y="520633"/>
            <a:ext cx="7170738" cy="15859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30AAD0"/>
                </a:solidFill>
                <a:effectLst/>
                <a:uLnTx/>
                <a:uFillTx/>
                <a:latin typeface="Calibri" panose="020F0502020204030204"/>
                <a:ea typeface="+mj-ea"/>
                <a:cs typeface="+mj-cs"/>
              </a:rPr>
              <a:t>Question of the day</a:t>
            </a:r>
          </a:p>
        </p:txBody>
      </p:sp>
      <p:sp>
        <p:nvSpPr>
          <p:cNvPr id="6" name="Content Placeholder 2">
            <a:extLst>
              <a:ext uri="{FF2B5EF4-FFF2-40B4-BE49-F238E27FC236}">
                <a16:creationId xmlns:a16="http://schemas.microsoft.com/office/drawing/2014/main" xmlns="" id="{7528362A-866E-4A36-9DCA-EE4AD9D12986}"/>
              </a:ext>
            </a:extLst>
          </p:cNvPr>
          <p:cNvSpPr txBox="1">
            <a:spLocks/>
          </p:cNvSpPr>
          <p:nvPr/>
        </p:nvSpPr>
        <p:spPr>
          <a:xfrm>
            <a:off x="547531" y="2310774"/>
            <a:ext cx="6933439" cy="3550472"/>
          </a:xfrm>
          <a:prstGeom prst="rect">
            <a:avLst/>
          </a:prstGeom>
        </p:spPr>
        <p:txBody>
          <a:bodyPr>
            <a:normAutofit fontScale="32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de-DE" sz="45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lvl="0" indent="0">
              <a:buNone/>
            </a:pPr>
            <a:r>
              <a:rPr lang="en-US" sz="17600" b="1" dirty="0">
                <a:solidFill>
                  <a:srgbClr val="1D5AA3"/>
                </a:solidFill>
              </a:rPr>
              <a:t>How much of their water do people typically get from </a:t>
            </a:r>
            <a:r>
              <a:rPr lang="en-US" sz="17600" b="1" dirty="0" smtClean="0">
                <a:solidFill>
                  <a:srgbClr val="1D5AA3"/>
                </a:solidFill>
              </a:rPr>
              <a:t>food?</a:t>
            </a:r>
            <a:endParaRPr lang="en-US" sz="17600" b="1" dirty="0">
              <a:solidFill>
                <a:srgbClr val="1D5AA3"/>
              </a:solidFil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17600" b="1" i="0" u="none" strike="noStrike" kern="1200" cap="none" spc="0" normalizeH="0" baseline="0" noProof="0" dirty="0">
              <a:ln>
                <a:noFill/>
              </a:ln>
              <a:solidFill>
                <a:srgbClr val="1D5AA3"/>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73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7300" b="1" i="0" u="none" strike="noStrike" kern="1200" cap="none" spc="0" normalizeH="0" baseline="0" noProof="0" dirty="0">
              <a:ln>
                <a:noFill/>
              </a:ln>
              <a:solidFill>
                <a:srgbClr val="1D5AA3"/>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7300" b="1" i="0" u="none" strike="noStrike" kern="1200" cap="none" spc="0" normalizeH="0" baseline="0" noProof="0" dirty="0">
              <a:ln>
                <a:noFill/>
              </a:ln>
              <a:solidFill>
                <a:srgbClr val="1D5AA3"/>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de-AT"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de-DE"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de-DE"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32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Picture 2" descr="C:\Users\Ina\Pictures\hausarbeit\fragezeichen.gif">
            <a:extLst>
              <a:ext uri="{FF2B5EF4-FFF2-40B4-BE49-F238E27FC236}">
                <a16:creationId xmlns:a16="http://schemas.microsoft.com/office/drawing/2014/main" xmlns="" id="{FDF2CAED-84C6-4744-AC2D-8D8DF9C4B6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3298" y="3869152"/>
            <a:ext cx="1532069" cy="1992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fik 8">
            <a:extLst>
              <a:ext uri="{FF2B5EF4-FFF2-40B4-BE49-F238E27FC236}">
                <a16:creationId xmlns:a16="http://schemas.microsoft.com/office/drawing/2014/main" xmlns="" id="{D15BF851-BF87-4D6A-95A5-2682B77C82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8809" y="316404"/>
            <a:ext cx="1661699" cy="1994370"/>
          </a:xfrm>
          <a:prstGeom prst="rect">
            <a:avLst/>
          </a:prstGeom>
        </p:spPr>
      </p:pic>
    </p:spTree>
    <p:extLst>
      <p:ext uri="{BB962C8B-B14F-4D97-AF65-F5344CB8AC3E}">
        <p14:creationId xmlns:p14="http://schemas.microsoft.com/office/powerpoint/2010/main" val="23114476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xmlns="" id="{D15BF851-BF87-4D6A-95A5-2682B77C82E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8809" y="316404"/>
            <a:ext cx="1661699" cy="1994370"/>
          </a:xfrm>
          <a:prstGeom prst="rect">
            <a:avLst/>
          </a:prstGeom>
        </p:spPr>
      </p:pic>
      <p:sp>
        <p:nvSpPr>
          <p:cNvPr id="4" name="Rechteck 3">
            <a:extLst>
              <a:ext uri="{FF2B5EF4-FFF2-40B4-BE49-F238E27FC236}">
                <a16:creationId xmlns:a16="http://schemas.microsoft.com/office/drawing/2014/main" xmlns="" id="{B3DDE711-1421-4DE6-B816-ED9DE82B69AD}"/>
              </a:ext>
            </a:extLst>
          </p:cNvPr>
          <p:cNvSpPr/>
          <p:nvPr/>
        </p:nvSpPr>
        <p:spPr>
          <a:xfrm>
            <a:off x="3229900" y="1347709"/>
            <a:ext cx="4671985" cy="70788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altLang="de-DE" sz="4000" b="1" i="0" u="none" strike="noStrike" kern="1200" cap="none" spc="0" normalizeH="0" baseline="0" noProof="0" dirty="0">
                <a:ln>
                  <a:noFill/>
                </a:ln>
                <a:solidFill>
                  <a:srgbClr val="1D5AA3"/>
                </a:solidFill>
                <a:effectLst/>
                <a:uLnTx/>
                <a:uFillTx/>
                <a:latin typeface="Calibri" panose="020F0502020204030204"/>
                <a:ea typeface="+mn-ea"/>
                <a:cs typeface="+mn-cs"/>
              </a:rPr>
              <a:t>Correct answer: </a:t>
            </a:r>
            <a:r>
              <a:rPr kumimoji="0" lang="de-DE" altLang="de-DE" sz="4000" b="1" i="0" u="none" strike="noStrike" kern="1200" cap="none" spc="0" normalizeH="0" baseline="0" noProof="0" dirty="0" smtClean="0">
                <a:ln>
                  <a:noFill/>
                </a:ln>
                <a:solidFill>
                  <a:srgbClr val="1D5AA3"/>
                </a:solidFill>
                <a:effectLst/>
                <a:uLnTx/>
                <a:uFillTx/>
                <a:latin typeface="Calibri" panose="020F0502020204030204"/>
                <a:ea typeface="+mn-ea"/>
                <a:cs typeface="+mn-cs"/>
              </a:rPr>
              <a:t>20% </a:t>
            </a:r>
            <a:endParaRPr kumimoji="0" lang="de-DE"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Rechteck 6">
            <a:extLst>
              <a:ext uri="{FF2B5EF4-FFF2-40B4-BE49-F238E27FC236}">
                <a16:creationId xmlns:a16="http://schemas.microsoft.com/office/drawing/2014/main" xmlns="" id="{BD7CE8D6-4F03-4830-8309-63CA9311C630}"/>
              </a:ext>
            </a:extLst>
          </p:cNvPr>
          <p:cNvSpPr/>
          <p:nvPr/>
        </p:nvSpPr>
        <p:spPr>
          <a:xfrm>
            <a:off x="538808" y="2783265"/>
            <a:ext cx="8446165" cy="1938992"/>
          </a:xfrm>
          <a:prstGeom prst="rect">
            <a:avLst/>
          </a:prstGeom>
        </p:spPr>
        <p:txBody>
          <a:bodyPr wrap="square">
            <a:spAutoFit/>
          </a:bodyPr>
          <a:lstStyle/>
          <a:p>
            <a:pPr lvl="0"/>
            <a:r>
              <a:rPr lang="en-US" sz="2400" dirty="0"/>
              <a:t>The average person gets about 20% of their water for the day from food. An apple is 65% water. Bananas are 70% water. Broccoli is about 90% water. Even foods that you might not think of as moist -- a slice of white bread (40% water), ground beef (53%), American cheese (28%) -- help.</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27348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FF5A2EEB-0897-4462-861E-1D6C409E99C0}"/>
              </a:ext>
            </a:extLst>
          </p:cNvPr>
          <p:cNvSpPr txBox="1">
            <a:spLocks/>
          </p:cNvSpPr>
          <p:nvPr/>
        </p:nvSpPr>
        <p:spPr>
          <a:xfrm>
            <a:off x="2607929" y="520633"/>
            <a:ext cx="7170738" cy="15859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30AAD0"/>
                </a:solidFill>
                <a:effectLst/>
                <a:uLnTx/>
                <a:uFillTx/>
                <a:latin typeface="Calibri" panose="020F0502020204030204"/>
                <a:ea typeface="+mj-ea"/>
                <a:cs typeface="+mj-cs"/>
              </a:rPr>
              <a:t>Question of the day</a:t>
            </a:r>
          </a:p>
        </p:txBody>
      </p:sp>
      <p:sp>
        <p:nvSpPr>
          <p:cNvPr id="6" name="Content Placeholder 2">
            <a:extLst>
              <a:ext uri="{FF2B5EF4-FFF2-40B4-BE49-F238E27FC236}">
                <a16:creationId xmlns:a16="http://schemas.microsoft.com/office/drawing/2014/main" xmlns="" id="{7528362A-866E-4A36-9DCA-EE4AD9D12986}"/>
              </a:ext>
            </a:extLst>
          </p:cNvPr>
          <p:cNvSpPr txBox="1">
            <a:spLocks/>
          </p:cNvSpPr>
          <p:nvPr/>
        </p:nvSpPr>
        <p:spPr>
          <a:xfrm>
            <a:off x="547531" y="2310774"/>
            <a:ext cx="6933439" cy="3550472"/>
          </a:xfrm>
          <a:prstGeom prst="rect">
            <a:avLst/>
          </a:prstGeom>
        </p:spPr>
        <p:txBody>
          <a:bodyPr>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de-DE" sz="45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lvl="0" indent="0">
              <a:buNone/>
            </a:pPr>
            <a:r>
              <a:rPr lang="en-US" sz="17600" b="1" dirty="0">
                <a:solidFill>
                  <a:srgbClr val="1D5AA3"/>
                </a:solidFill>
              </a:rPr>
              <a:t>The amount of fluid you need to stay properly hydrated depends on:</a:t>
            </a:r>
            <a:endParaRPr kumimoji="0" lang="en-US" sz="17600" b="1" i="0" u="none" strike="noStrike" kern="1200" cap="none" spc="0" normalizeH="0" baseline="0" noProof="0" dirty="0">
              <a:ln>
                <a:noFill/>
              </a:ln>
              <a:solidFill>
                <a:srgbClr val="1D5AA3"/>
              </a:solidFill>
              <a:effectLst/>
              <a:uLnTx/>
              <a:uFillTx/>
              <a:latin typeface="Calibri" panose="020F0502020204030204"/>
              <a:ea typeface="+mn-ea"/>
              <a:cs typeface="+mn-cs"/>
            </a:endParaRPr>
          </a:p>
          <a:p>
            <a:pPr marL="0" lvl="0" indent="0">
              <a:buNone/>
            </a:pPr>
            <a:r>
              <a:rPr lang="it-IT" sz="7200" b="1" dirty="0" smtClean="0">
                <a:solidFill>
                  <a:prstClr val="black"/>
                </a:solidFill>
              </a:rPr>
              <a:t>a. Your age</a:t>
            </a:r>
            <a:endParaRPr lang="it-IT" sz="7200" b="1" dirty="0">
              <a:solidFill>
                <a:prstClr val="black"/>
              </a:solidFill>
            </a:endParaRPr>
          </a:p>
          <a:p>
            <a:pPr marL="0" lvl="0" indent="0">
              <a:buNone/>
            </a:pPr>
            <a:r>
              <a:rPr lang="it-IT" sz="7200" b="1" dirty="0" smtClean="0">
                <a:solidFill>
                  <a:prstClr val="black"/>
                </a:solidFill>
              </a:rPr>
              <a:t>b. Your health</a:t>
            </a:r>
            <a:endParaRPr lang="it-IT" sz="7200" b="1" dirty="0">
              <a:solidFill>
                <a:prstClr val="black"/>
              </a:solidFill>
            </a:endParaRPr>
          </a:p>
          <a:p>
            <a:pPr marL="0" lvl="0" indent="0">
              <a:buNone/>
            </a:pPr>
            <a:r>
              <a:rPr lang="it-IT" sz="7200" b="1" dirty="0" smtClean="0">
                <a:solidFill>
                  <a:prstClr val="black"/>
                </a:solidFill>
              </a:rPr>
              <a:t>c. The weather</a:t>
            </a:r>
          </a:p>
          <a:p>
            <a:pPr marL="0" lvl="0" indent="0">
              <a:buNone/>
            </a:pPr>
            <a:r>
              <a:rPr lang="it-IT" sz="7200" b="1" dirty="0" smtClean="0">
                <a:solidFill>
                  <a:prstClr val="black"/>
                </a:solidFill>
              </a:rPr>
              <a:t>d. All of the above</a:t>
            </a:r>
            <a:r>
              <a:rPr lang="it-IT" sz="7200" b="1" dirty="0" smtClean="0">
                <a:solidFill>
                  <a:prstClr val="black"/>
                </a:solidFill>
              </a:rPr>
              <a:t> </a:t>
            </a:r>
            <a:endParaRPr lang="it-IT" sz="7200" b="1" dirty="0">
              <a:solidFill>
                <a:prstClr val="black"/>
              </a:solidFil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73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7300" b="1" i="0" u="none" strike="noStrike" kern="1200" cap="none" spc="0" normalizeH="0" baseline="0" noProof="0" dirty="0">
              <a:ln>
                <a:noFill/>
              </a:ln>
              <a:solidFill>
                <a:srgbClr val="1D5AA3"/>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7300" b="1" i="0" u="none" strike="noStrike" kern="1200" cap="none" spc="0" normalizeH="0" baseline="0" noProof="0" dirty="0">
              <a:ln>
                <a:noFill/>
              </a:ln>
              <a:solidFill>
                <a:srgbClr val="1D5AA3"/>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de-AT"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de-DE"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de-DE"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32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Picture 2" descr="C:\Users\Ina\Pictures\hausarbeit\fragezeichen.gif">
            <a:extLst>
              <a:ext uri="{FF2B5EF4-FFF2-40B4-BE49-F238E27FC236}">
                <a16:creationId xmlns:a16="http://schemas.microsoft.com/office/drawing/2014/main" xmlns="" id="{FDF2CAED-84C6-4744-AC2D-8D8DF9C4B6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3298" y="3869152"/>
            <a:ext cx="1532069" cy="1992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fik 8">
            <a:extLst>
              <a:ext uri="{FF2B5EF4-FFF2-40B4-BE49-F238E27FC236}">
                <a16:creationId xmlns:a16="http://schemas.microsoft.com/office/drawing/2014/main" xmlns="" id="{D15BF851-BF87-4D6A-95A5-2682B77C82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8809" y="316404"/>
            <a:ext cx="1661699" cy="1994370"/>
          </a:xfrm>
          <a:prstGeom prst="rect">
            <a:avLst/>
          </a:prstGeom>
        </p:spPr>
      </p:pic>
    </p:spTree>
    <p:extLst>
      <p:ext uri="{BB962C8B-B14F-4D97-AF65-F5344CB8AC3E}">
        <p14:creationId xmlns:p14="http://schemas.microsoft.com/office/powerpoint/2010/main" val="10718784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xmlns="" id="{D15BF851-BF87-4D6A-95A5-2682B77C82E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8809" y="316404"/>
            <a:ext cx="1661699" cy="1994370"/>
          </a:xfrm>
          <a:prstGeom prst="rect">
            <a:avLst/>
          </a:prstGeom>
        </p:spPr>
      </p:pic>
      <p:sp>
        <p:nvSpPr>
          <p:cNvPr id="7" name="Rechteck 6">
            <a:extLst>
              <a:ext uri="{FF2B5EF4-FFF2-40B4-BE49-F238E27FC236}">
                <a16:creationId xmlns:a16="http://schemas.microsoft.com/office/drawing/2014/main" xmlns="" id="{BD7CE8D6-4F03-4830-8309-63CA9311C630}"/>
              </a:ext>
            </a:extLst>
          </p:cNvPr>
          <p:cNvSpPr/>
          <p:nvPr/>
        </p:nvSpPr>
        <p:spPr>
          <a:xfrm>
            <a:off x="697835" y="2310774"/>
            <a:ext cx="4940965" cy="4524315"/>
          </a:xfrm>
          <a:prstGeom prst="rect">
            <a:avLst/>
          </a:prstGeom>
        </p:spPr>
        <p:txBody>
          <a:bodyPr wrap="square">
            <a:spAutoFit/>
          </a:bodyPr>
          <a:lstStyle/>
          <a:p>
            <a:pPr lvl="0"/>
            <a:r>
              <a:rPr lang="en-US" sz="1600" dirty="0">
                <a:solidFill>
                  <a:prstClr val="black"/>
                </a:solidFill>
              </a:rPr>
              <a:t>How much fluid you need depends upon several things, including:</a:t>
            </a:r>
          </a:p>
          <a:p>
            <a:pPr lvl="0"/>
            <a:endParaRPr lang="en-US" sz="1600" dirty="0">
              <a:solidFill>
                <a:prstClr val="black"/>
              </a:solidFill>
            </a:endParaRPr>
          </a:p>
          <a:p>
            <a:pPr marL="285750" lvl="0" indent="-285750">
              <a:buFont typeface="Arial" pitchFamily="34" charset="0"/>
              <a:buChar char="•"/>
            </a:pPr>
            <a:r>
              <a:rPr lang="en-US" sz="1600" b="1" dirty="0">
                <a:solidFill>
                  <a:schemeClr val="accent1"/>
                </a:solidFill>
              </a:rPr>
              <a:t>Age:</a:t>
            </a:r>
            <a:r>
              <a:rPr lang="en-US" sz="1600" dirty="0">
                <a:solidFill>
                  <a:prstClr val="black"/>
                </a:solidFill>
              </a:rPr>
              <a:t> Kids need plenty of fluids; they can get dehydrated much more easily than adults. Older people may need more fluids because of health conditions or because they tend to lose their sense of thirst.</a:t>
            </a:r>
          </a:p>
          <a:p>
            <a:pPr marL="285750" lvl="0" indent="-285750">
              <a:buFont typeface="Arial" pitchFamily="34" charset="0"/>
              <a:buChar char="•"/>
            </a:pPr>
            <a:r>
              <a:rPr lang="en-US" sz="1600" b="1" dirty="0">
                <a:solidFill>
                  <a:schemeClr val="accent1"/>
                </a:solidFill>
              </a:rPr>
              <a:t>Gender:</a:t>
            </a:r>
            <a:r>
              <a:rPr lang="en-US" sz="1600" dirty="0">
                <a:solidFill>
                  <a:prstClr val="black"/>
                </a:solidFill>
              </a:rPr>
              <a:t> Men need more fluids than women. (And pregnant women need more fluids than other women.)</a:t>
            </a:r>
          </a:p>
          <a:p>
            <a:pPr marL="285750" lvl="0" indent="-285750">
              <a:buFont typeface="Arial" pitchFamily="34" charset="0"/>
              <a:buChar char="•"/>
            </a:pPr>
            <a:r>
              <a:rPr lang="en-US" sz="1600" b="1" dirty="0">
                <a:solidFill>
                  <a:schemeClr val="accent1"/>
                </a:solidFill>
              </a:rPr>
              <a:t>Weight:</a:t>
            </a:r>
            <a:r>
              <a:rPr lang="en-US" sz="1600" dirty="0">
                <a:solidFill>
                  <a:prstClr val="black"/>
                </a:solidFill>
              </a:rPr>
              <a:t> Heavier people need more water.</a:t>
            </a:r>
          </a:p>
          <a:p>
            <a:pPr marL="285750" lvl="0" indent="-285750">
              <a:buFont typeface="Arial" pitchFamily="34" charset="0"/>
              <a:buChar char="•"/>
            </a:pPr>
            <a:r>
              <a:rPr lang="en-US" sz="1600" b="1" dirty="0">
                <a:solidFill>
                  <a:schemeClr val="accent1"/>
                </a:solidFill>
              </a:rPr>
              <a:t>Health: </a:t>
            </a:r>
            <a:r>
              <a:rPr lang="en-US" sz="1600" dirty="0">
                <a:solidFill>
                  <a:prstClr val="black"/>
                </a:solidFill>
              </a:rPr>
              <a:t>Conditions such as diabetes, cystic fibrosis, and kidney disease can boost your need for fluids.</a:t>
            </a:r>
          </a:p>
          <a:p>
            <a:pPr marL="285750" lvl="0" indent="-285750">
              <a:buFont typeface="Arial" pitchFamily="34" charset="0"/>
              <a:buChar char="•"/>
            </a:pPr>
            <a:r>
              <a:rPr lang="en-US" sz="1600" b="1" dirty="0">
                <a:solidFill>
                  <a:schemeClr val="accent1"/>
                </a:solidFill>
              </a:rPr>
              <a:t>Environment:</a:t>
            </a:r>
            <a:r>
              <a:rPr lang="en-US" sz="1600" dirty="0">
                <a:solidFill>
                  <a:prstClr val="black"/>
                </a:solidFill>
              </a:rPr>
              <a:t> You need more fluids in extreme weather conditions (especially hot, humid, or cold) and at high altitudes.</a:t>
            </a:r>
            <a:endParaRPr lang="en-US" sz="1600" dirty="0">
              <a:solidFill>
                <a:prstClr val="black"/>
              </a:solidFill>
            </a:endParaRPr>
          </a:p>
          <a:p>
            <a:pPr lvl="0"/>
            <a:endParaRPr kumimoji="0" lang="en-US" sz="1600" b="0" i="0" u="none" strike="noStrike" kern="1200" cap="none" spc="0" normalizeH="0" baseline="0" noProof="0" dirty="0">
              <a:ln>
                <a:noFill/>
              </a:ln>
              <a:solidFill>
                <a:prstClr val="black"/>
              </a:solidFill>
              <a:effectLst/>
              <a:uLnTx/>
              <a:uFillTx/>
              <a:latin typeface="Calibri" panose="020F0502020204030204"/>
            </a:endParaRPr>
          </a:p>
        </p:txBody>
      </p:sp>
      <p:pic>
        <p:nvPicPr>
          <p:cNvPr id="3" name="Grafik 2">
            <a:extLst>
              <a:ext uri="{FF2B5EF4-FFF2-40B4-BE49-F238E27FC236}">
                <a16:creationId xmlns:a16="http://schemas.microsoft.com/office/drawing/2014/main" xmlns="" id="{8356787D-2931-443E-8F07-C93D6899C3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6426" y="2288340"/>
            <a:ext cx="2681232" cy="4021848"/>
          </a:xfrm>
          <a:prstGeom prst="rect">
            <a:avLst/>
          </a:prstGeom>
        </p:spPr>
      </p:pic>
      <p:sp>
        <p:nvSpPr>
          <p:cNvPr id="5" name="Rectangle 4"/>
          <p:cNvSpPr/>
          <p:nvPr/>
        </p:nvSpPr>
        <p:spPr>
          <a:xfrm>
            <a:off x="2418888" y="1109097"/>
            <a:ext cx="4054828" cy="707886"/>
          </a:xfrm>
          <a:prstGeom prst="rect">
            <a:avLst/>
          </a:prstGeom>
        </p:spPr>
        <p:txBody>
          <a:bodyPr wrap="none">
            <a:spAutoFit/>
          </a:bodyPr>
          <a:lstStyle/>
          <a:p>
            <a:pPr lvl="0">
              <a:defRPr/>
            </a:pPr>
            <a:r>
              <a:rPr lang="de-DE" altLang="de-DE" sz="4000" b="1" dirty="0">
                <a:solidFill>
                  <a:srgbClr val="1D5AA3"/>
                </a:solidFill>
              </a:rPr>
              <a:t>Correct answer: </a:t>
            </a:r>
            <a:r>
              <a:rPr lang="de-DE" altLang="de-DE" sz="4000" b="1" dirty="0" smtClean="0">
                <a:solidFill>
                  <a:srgbClr val="1D5AA3"/>
                </a:solidFill>
              </a:rPr>
              <a:t>d </a:t>
            </a:r>
            <a:endParaRPr lang="de-DE" sz="4000" dirty="0">
              <a:solidFill>
                <a:prstClr val="black"/>
              </a:solidFill>
            </a:endParaRPr>
          </a:p>
        </p:txBody>
      </p:sp>
    </p:spTree>
    <p:extLst>
      <p:ext uri="{BB962C8B-B14F-4D97-AF65-F5344CB8AC3E}">
        <p14:creationId xmlns:p14="http://schemas.microsoft.com/office/powerpoint/2010/main" val="2379984480"/>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155</TotalTime>
  <Words>526</Words>
  <Application>Microsoft Office PowerPoint</Application>
  <PresentationFormat>On-screen Show (4:3)</PresentationFormat>
  <Paragraphs>96</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RZ</dc:creator>
  <cp:lastModifiedBy>user</cp:lastModifiedBy>
  <cp:revision>24</cp:revision>
  <dcterms:created xsi:type="dcterms:W3CDTF">2019-06-02T20:00:02Z</dcterms:created>
  <dcterms:modified xsi:type="dcterms:W3CDTF">2019-12-03T11:41:28Z</dcterms:modified>
</cp:coreProperties>
</file>